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9" r:id="rId3"/>
    <p:sldId id="257"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864" y="-4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3F9629-DF76-401E-9E0A-B31EC8149875}" type="datetimeFigureOut">
              <a:rPr lang="it-IT" smtClean="0"/>
              <a:pPr/>
              <a:t>28/04/2020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70F48F-DA26-4A37-B6B9-20B9762F6706}"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FC097803-172A-48AF-B517-6D76BF859C52}" type="datetime1">
              <a:rPr lang="it-IT" smtClean="0"/>
              <a:pPr/>
              <a:t>28/04/2020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33A450E-1895-4CD2-A1AD-4A2F909E8E84}"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F4FC3FD-48E0-41FA-868C-08313B932153}" type="datetime1">
              <a:rPr lang="it-IT" smtClean="0"/>
              <a:pPr/>
              <a:t>28/04/2020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33A450E-1895-4CD2-A1AD-4A2F909E8E84}"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A3014D7-E097-48C1-9F12-34CE96415103}" type="datetime1">
              <a:rPr lang="it-IT" smtClean="0"/>
              <a:pPr/>
              <a:t>28/04/2020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33A450E-1895-4CD2-A1AD-4A2F909E8E84}"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5BD5E1F-3A7F-4490-9034-018BF974D4FE}" type="datetime1">
              <a:rPr lang="it-IT" smtClean="0"/>
              <a:pPr/>
              <a:t>28/04/2020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33A450E-1895-4CD2-A1AD-4A2F909E8E84}"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210A4954-729B-4893-8E9E-4D21E6E1AE66}" type="datetime1">
              <a:rPr lang="it-IT" smtClean="0"/>
              <a:pPr/>
              <a:t>28/04/2020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33A450E-1895-4CD2-A1AD-4A2F909E8E84}"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5424955B-B580-4637-A03A-DC4EB4A2237C}" type="datetime1">
              <a:rPr lang="it-IT" smtClean="0"/>
              <a:pPr/>
              <a:t>28/04/2020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33A450E-1895-4CD2-A1AD-4A2F909E8E84}"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1DF666EC-1D24-4781-AC10-EDDDD9E9A9C6}" type="datetime1">
              <a:rPr lang="it-IT" smtClean="0"/>
              <a:pPr/>
              <a:t>28/04/2020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33A450E-1895-4CD2-A1AD-4A2F909E8E84}"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35090BE7-9B15-4907-977E-543AC480CBDB}" type="datetime1">
              <a:rPr lang="it-IT" smtClean="0"/>
              <a:pPr/>
              <a:t>28/04/2020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33A450E-1895-4CD2-A1AD-4A2F909E8E84}"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BF1F39E-9044-4730-B10B-FF7BB2DD7B98}" type="datetime1">
              <a:rPr lang="it-IT" smtClean="0"/>
              <a:pPr/>
              <a:t>28/04/2020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33A450E-1895-4CD2-A1AD-4A2F909E8E84}"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843868E-5D6C-457E-AE2B-930F1CCEE398}" type="datetime1">
              <a:rPr lang="it-IT" smtClean="0"/>
              <a:pPr/>
              <a:t>28/04/2020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33A450E-1895-4CD2-A1AD-4A2F909E8E84}"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D54F9B5-6EA9-4EB8-AAD6-B0FBDF6FCBA3}" type="datetime1">
              <a:rPr lang="it-IT" smtClean="0"/>
              <a:pPr/>
              <a:t>28/04/2020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33A450E-1895-4CD2-A1AD-4A2F909E8E84}"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5128A0-D517-4C56-ACEB-1FDFA6EC0326}" type="datetime1">
              <a:rPr lang="it-IT" smtClean="0"/>
              <a:pPr/>
              <a:t>28/04/2020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3A450E-1895-4CD2-A1AD-4A2F909E8E84}"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1.xml"/><Relationship Id="rId4" Type="http://schemas.openxmlformats.org/officeDocument/2006/relationships/image" Target="../media/image16.jpeg"/></Relationships>
</file>

<file path=ppt/slides/_rels/slide1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2511"/>
          </a:xfrm>
          <a:solidFill>
            <a:srgbClr val="FFFF00"/>
          </a:solidFill>
          <a:ln w="25400">
            <a:solidFill>
              <a:schemeClr val="accent1"/>
            </a:solidFill>
          </a:ln>
        </p:spPr>
        <p:txBody>
          <a:bodyPr>
            <a:normAutofit/>
          </a:bodyPr>
          <a:lstStyle/>
          <a:p>
            <a:r>
              <a:rPr lang="it-IT" sz="4000" b="1" dirty="0" smtClean="0">
                <a:solidFill>
                  <a:srgbClr val="FF0000"/>
                </a:solidFill>
              </a:rPr>
              <a:t>Teoria e prassi della masturbazione</a:t>
            </a:r>
            <a:endParaRPr lang="it-IT" sz="4000" b="1" dirty="0">
              <a:solidFill>
                <a:srgbClr val="FF0000"/>
              </a:solidFill>
              <a:latin typeface="Arial" pitchFamily="34" charset="0"/>
              <a:cs typeface="Arial" pitchFamily="34" charset="0"/>
            </a:endParaRPr>
          </a:p>
        </p:txBody>
      </p:sp>
      <p:sp>
        <p:nvSpPr>
          <p:cNvPr id="3" name="Sottotitolo 2"/>
          <p:cNvSpPr>
            <a:spLocks noGrp="1"/>
          </p:cNvSpPr>
          <p:nvPr>
            <p:ph type="subTitle" idx="1"/>
          </p:nvPr>
        </p:nvSpPr>
        <p:spPr>
          <a:xfrm>
            <a:off x="251520" y="4581128"/>
            <a:ext cx="8640960" cy="1008112"/>
          </a:xfrm>
          <a:solidFill>
            <a:schemeClr val="tx2">
              <a:lumMod val="20000"/>
              <a:lumOff val="80000"/>
            </a:schemeClr>
          </a:solidFill>
          <a:ln w="25400">
            <a:solidFill>
              <a:srgbClr val="FF0000"/>
            </a:solidFill>
          </a:ln>
        </p:spPr>
        <p:txBody>
          <a:bodyPr>
            <a:noAutofit/>
          </a:bodyPr>
          <a:lstStyle/>
          <a:p>
            <a:r>
              <a:rPr lang="it-IT" sz="2000" b="1" dirty="0" smtClean="0">
                <a:solidFill>
                  <a:schemeClr val="tx1"/>
                </a:solidFill>
              </a:rPr>
              <a:t>La masturbazione è una stimolazione volontaria, di solito manuale, degli organi genitali allo scopo di provare o di dare piacere e di portare (ma non sempre) all'orgasmo. La si può riscontrare anche tra gli animali, specie tra i mammiferi.</a:t>
            </a:r>
            <a:endParaRPr lang="it-IT" sz="2000" b="1" dirty="0">
              <a:solidFill>
                <a:schemeClr val="tx1"/>
              </a:solidFill>
            </a:endParaRPr>
          </a:p>
        </p:txBody>
      </p:sp>
      <p:sp>
        <p:nvSpPr>
          <p:cNvPr id="4" name="CasellaDiTesto 3"/>
          <p:cNvSpPr txBox="1"/>
          <p:nvPr/>
        </p:nvSpPr>
        <p:spPr>
          <a:xfrm>
            <a:off x="251520" y="5805264"/>
            <a:ext cx="8640960" cy="400110"/>
          </a:xfrm>
          <a:prstGeom prst="rect">
            <a:avLst/>
          </a:prstGeom>
          <a:noFill/>
        </p:spPr>
        <p:txBody>
          <a:bodyPr wrap="square" rtlCol="0">
            <a:spAutoFit/>
          </a:bodyPr>
          <a:lstStyle/>
          <a:p>
            <a:pPr algn="ctr"/>
            <a:r>
              <a:rPr lang="it-IT" sz="2000" b="1" dirty="0" smtClean="0"/>
              <a:t>Prof. Francesco Cannizzaro – Specialista in Pedagogia, Bioetica e Sessuologia</a:t>
            </a:r>
            <a:endParaRPr lang="it-IT" sz="2000" b="1" dirty="0"/>
          </a:p>
        </p:txBody>
      </p:sp>
      <p:sp>
        <p:nvSpPr>
          <p:cNvPr id="5" name="Segnaposto data 4"/>
          <p:cNvSpPr>
            <a:spLocks noGrp="1"/>
          </p:cNvSpPr>
          <p:nvPr>
            <p:ph type="dt" sz="half" idx="10"/>
          </p:nvPr>
        </p:nvSpPr>
        <p:spPr/>
        <p:txBody>
          <a:bodyPr/>
          <a:lstStyle/>
          <a:p>
            <a:fld id="{A55F05F0-7E62-4F78-B041-6F188A6BFC2E}" type="datetime1">
              <a:rPr lang="it-IT" smtClean="0"/>
              <a:pPr/>
              <a:t>28/04/2020</a:t>
            </a:fld>
            <a:endParaRPr lang="it-IT"/>
          </a:p>
        </p:txBody>
      </p:sp>
      <p:sp>
        <p:nvSpPr>
          <p:cNvPr id="6" name="Segnaposto numero diapositiva 5"/>
          <p:cNvSpPr>
            <a:spLocks noGrp="1"/>
          </p:cNvSpPr>
          <p:nvPr>
            <p:ph type="sldNum" sz="quarter" idx="12"/>
          </p:nvPr>
        </p:nvSpPr>
        <p:spPr/>
        <p:txBody>
          <a:bodyPr/>
          <a:lstStyle/>
          <a:p>
            <a:fld id="{733A450E-1895-4CD2-A1AD-4A2F909E8E84}" type="slidenum">
              <a:rPr lang="it-IT" smtClean="0"/>
              <a:pPr/>
              <a:t>1</a:t>
            </a:fld>
            <a:endParaRPr lang="it-IT"/>
          </a:p>
        </p:txBody>
      </p:sp>
      <p:pic>
        <p:nvPicPr>
          <p:cNvPr id="1026" name="Picture 2" descr="C:\Users\Master\Desktop\1.jpg"/>
          <p:cNvPicPr>
            <a:picLocks noChangeAspect="1" noChangeArrowheads="1"/>
          </p:cNvPicPr>
          <p:nvPr/>
        </p:nvPicPr>
        <p:blipFill>
          <a:blip r:embed="rId2" cstate="print"/>
          <a:srcRect/>
          <a:stretch>
            <a:fillRect/>
          </a:stretch>
        </p:blipFill>
        <p:spPr bwMode="auto">
          <a:xfrm>
            <a:off x="1763688" y="1268760"/>
            <a:ext cx="5591944" cy="3145469"/>
          </a:xfrm>
          <a:prstGeom prst="rect">
            <a:avLst/>
          </a:prstGeom>
          <a:noFill/>
          <a:ln w="25400">
            <a:solidFill>
              <a:schemeClr val="accent1"/>
            </a:solid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2511"/>
          </a:xfrm>
          <a:solidFill>
            <a:schemeClr val="tx2">
              <a:lumMod val="20000"/>
              <a:lumOff val="80000"/>
            </a:schemeClr>
          </a:solidFill>
          <a:ln w="25400">
            <a:solidFill>
              <a:schemeClr val="accent1"/>
            </a:solidFill>
          </a:ln>
        </p:spPr>
        <p:txBody>
          <a:bodyPr>
            <a:normAutofit/>
          </a:bodyPr>
          <a:lstStyle/>
          <a:p>
            <a:r>
              <a:rPr lang="it-IT" sz="4000" b="1" dirty="0" smtClean="0">
                <a:solidFill>
                  <a:srgbClr val="FF0000"/>
                </a:solidFill>
              </a:rPr>
              <a:t>Teoria e prassi della masturbazione</a:t>
            </a:r>
            <a:endParaRPr lang="it-IT" sz="4000" b="1" dirty="0">
              <a:solidFill>
                <a:srgbClr val="FF0000"/>
              </a:solidFill>
              <a:latin typeface="Arial" pitchFamily="34" charset="0"/>
              <a:cs typeface="Arial" pitchFamily="34" charset="0"/>
            </a:endParaRPr>
          </a:p>
        </p:txBody>
      </p:sp>
      <p:sp>
        <p:nvSpPr>
          <p:cNvPr id="3" name="Sottotitolo 2"/>
          <p:cNvSpPr>
            <a:spLocks noGrp="1"/>
          </p:cNvSpPr>
          <p:nvPr>
            <p:ph type="subTitle" idx="1"/>
          </p:nvPr>
        </p:nvSpPr>
        <p:spPr>
          <a:xfrm>
            <a:off x="4499992" y="1772816"/>
            <a:ext cx="4464496" cy="4608512"/>
          </a:xfrm>
          <a:solidFill>
            <a:srgbClr val="FFFF00"/>
          </a:solidFill>
          <a:ln w="25400">
            <a:solidFill>
              <a:srgbClr val="FF0000"/>
            </a:solidFill>
          </a:ln>
        </p:spPr>
        <p:txBody>
          <a:bodyPr>
            <a:noAutofit/>
          </a:bodyPr>
          <a:lstStyle/>
          <a:p>
            <a:pPr algn="just"/>
            <a:r>
              <a:rPr lang="it-IT" sz="1800" b="1" dirty="0" smtClean="0">
                <a:solidFill>
                  <a:srgbClr val="FF0000"/>
                </a:solidFill>
              </a:rPr>
              <a:t>Per molti secoli </a:t>
            </a:r>
            <a:r>
              <a:rPr lang="it-IT" sz="1800" dirty="0" smtClean="0">
                <a:solidFill>
                  <a:schemeClr val="tx1"/>
                </a:solidFill>
              </a:rPr>
              <a:t>la si è ritenuta una malattia e piuttosto pericolosa. </a:t>
            </a:r>
          </a:p>
          <a:p>
            <a:pPr algn="just"/>
            <a:r>
              <a:rPr lang="it-IT" sz="1800" b="1" dirty="0" smtClean="0">
                <a:solidFill>
                  <a:srgbClr val="FF0000"/>
                </a:solidFill>
              </a:rPr>
              <a:t>Teologi, filosofi e scienziati </a:t>
            </a:r>
            <a:r>
              <a:rPr lang="it-IT" sz="1800" dirty="0" smtClean="0">
                <a:solidFill>
                  <a:schemeClr val="tx1"/>
                </a:solidFill>
              </a:rPr>
              <a:t>pensavano fosse una delle cause della follia, poiché erano convinti che lo sperma fosse prodotto dal midollo spinale e che quindi fosse collegato al cervello. La masturbazione quindi lo indeboliva.</a:t>
            </a:r>
          </a:p>
          <a:p>
            <a:pPr algn="just"/>
            <a:r>
              <a:rPr lang="it-IT" sz="1800" b="1" dirty="0" smtClean="0">
                <a:solidFill>
                  <a:srgbClr val="FF0000"/>
                </a:solidFill>
              </a:rPr>
              <a:t>Oggi si è arrivati a dire </a:t>
            </a:r>
            <a:r>
              <a:rPr lang="it-IT" sz="1800" dirty="0" smtClean="0">
                <a:solidFill>
                  <a:schemeClr val="tx1"/>
                </a:solidFill>
              </a:rPr>
              <a:t>che la masturbazione non è una malattia, né un vizio, né una perversione, anche se può diventarlo oltre certi limiti. </a:t>
            </a:r>
          </a:p>
          <a:p>
            <a:pPr algn="just"/>
            <a:r>
              <a:rPr lang="it-IT" sz="1800" b="1" dirty="0" smtClean="0">
                <a:solidFill>
                  <a:srgbClr val="FF0000"/>
                </a:solidFill>
              </a:rPr>
              <a:t>Infatti, quando si eccede </a:t>
            </a:r>
            <a:r>
              <a:rPr lang="it-IT" sz="1800" dirty="0" smtClean="0">
                <a:solidFill>
                  <a:schemeClr val="tx1"/>
                </a:solidFill>
              </a:rPr>
              <a:t>si possono avere indebolimenti fisici e mentali (miopia, memoria labile ecc.), infiammazioni della prostata e delle vescicole seminali.</a:t>
            </a:r>
            <a:endParaRPr lang="it-IT" sz="1800" dirty="0">
              <a:solidFill>
                <a:schemeClr val="tx1"/>
              </a:solidFill>
            </a:endParaRPr>
          </a:p>
        </p:txBody>
      </p:sp>
      <p:sp>
        <p:nvSpPr>
          <p:cNvPr id="5" name="Segnaposto data 4"/>
          <p:cNvSpPr>
            <a:spLocks noGrp="1"/>
          </p:cNvSpPr>
          <p:nvPr>
            <p:ph type="dt" sz="half" idx="10"/>
          </p:nvPr>
        </p:nvSpPr>
        <p:spPr/>
        <p:txBody>
          <a:bodyPr/>
          <a:lstStyle/>
          <a:p>
            <a:fld id="{A55F05F0-7E62-4F78-B041-6F188A6BFC2E}" type="datetime1">
              <a:rPr lang="it-IT" smtClean="0"/>
              <a:pPr/>
              <a:t>28/04/2020</a:t>
            </a:fld>
            <a:endParaRPr lang="it-IT"/>
          </a:p>
        </p:txBody>
      </p:sp>
      <p:sp>
        <p:nvSpPr>
          <p:cNvPr id="6" name="Segnaposto numero diapositiva 5"/>
          <p:cNvSpPr>
            <a:spLocks noGrp="1"/>
          </p:cNvSpPr>
          <p:nvPr>
            <p:ph type="sldNum" sz="quarter" idx="12"/>
          </p:nvPr>
        </p:nvSpPr>
        <p:spPr/>
        <p:txBody>
          <a:bodyPr/>
          <a:lstStyle/>
          <a:p>
            <a:fld id="{733A450E-1895-4CD2-A1AD-4A2F909E8E84}" type="slidenum">
              <a:rPr lang="it-IT" smtClean="0"/>
              <a:pPr/>
              <a:t>10</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La masturbazione è una malattia?</a:t>
            </a:r>
            <a:endParaRPr lang="it-IT" sz="2800" dirty="0">
              <a:solidFill>
                <a:srgbClr val="0070C0"/>
              </a:solidFill>
            </a:endParaRPr>
          </a:p>
        </p:txBody>
      </p:sp>
      <p:pic>
        <p:nvPicPr>
          <p:cNvPr id="5122" name="Picture 2" descr="C:\Users\Master\Desktop\5.jpg"/>
          <p:cNvPicPr>
            <a:picLocks noChangeAspect="1" noChangeArrowheads="1"/>
          </p:cNvPicPr>
          <p:nvPr/>
        </p:nvPicPr>
        <p:blipFill>
          <a:blip r:embed="rId2" cstate="print"/>
          <a:srcRect/>
          <a:stretch>
            <a:fillRect/>
          </a:stretch>
        </p:blipFill>
        <p:spPr bwMode="auto">
          <a:xfrm>
            <a:off x="179512" y="2852936"/>
            <a:ext cx="4126277" cy="223224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5122"/>
                                        </p:tgtEl>
                                        <p:attrNameLst>
                                          <p:attrName>style.visibility</p:attrName>
                                        </p:attrNameLst>
                                      </p:cBhvr>
                                      <p:to>
                                        <p:strVal val="visible"/>
                                      </p:to>
                                    </p:set>
                                    <p:anim calcmode="lin" valueType="num">
                                      <p:cBhvr>
                                        <p:cTn id="14" dur="500" fill="hold"/>
                                        <p:tgtEl>
                                          <p:spTgt spid="5122"/>
                                        </p:tgtEl>
                                        <p:attrNameLst>
                                          <p:attrName>ppt_w</p:attrName>
                                        </p:attrNameLst>
                                      </p:cBhvr>
                                      <p:tavLst>
                                        <p:tav tm="0">
                                          <p:val>
                                            <p:fltVal val="0"/>
                                          </p:val>
                                        </p:tav>
                                        <p:tav tm="100000">
                                          <p:val>
                                            <p:strVal val="#ppt_w"/>
                                          </p:val>
                                        </p:tav>
                                      </p:tavLst>
                                    </p:anim>
                                    <p:anim calcmode="lin" valueType="num">
                                      <p:cBhvr>
                                        <p:cTn id="15" dur="500" fill="hold"/>
                                        <p:tgtEl>
                                          <p:spTgt spid="5122"/>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2511"/>
          </a:xfrm>
          <a:solidFill>
            <a:schemeClr val="tx2">
              <a:lumMod val="20000"/>
              <a:lumOff val="80000"/>
            </a:schemeClr>
          </a:solidFill>
          <a:ln w="25400">
            <a:solidFill>
              <a:schemeClr val="accent1"/>
            </a:solidFill>
          </a:ln>
        </p:spPr>
        <p:txBody>
          <a:bodyPr>
            <a:normAutofit/>
          </a:bodyPr>
          <a:lstStyle/>
          <a:p>
            <a:r>
              <a:rPr lang="it-IT" sz="4000" b="1" dirty="0" smtClean="0">
                <a:solidFill>
                  <a:srgbClr val="FF0000"/>
                </a:solidFill>
              </a:rPr>
              <a:t>Teoria e prassi della masturbazione</a:t>
            </a:r>
            <a:endParaRPr lang="it-IT" sz="4000" b="1" dirty="0">
              <a:solidFill>
                <a:srgbClr val="FF0000"/>
              </a:solidFill>
              <a:latin typeface="Arial" pitchFamily="34" charset="0"/>
              <a:cs typeface="Arial" pitchFamily="34" charset="0"/>
            </a:endParaRPr>
          </a:p>
        </p:txBody>
      </p:sp>
      <p:sp>
        <p:nvSpPr>
          <p:cNvPr id="3" name="Sottotitolo 2"/>
          <p:cNvSpPr>
            <a:spLocks noGrp="1"/>
          </p:cNvSpPr>
          <p:nvPr>
            <p:ph type="subTitle" idx="1"/>
          </p:nvPr>
        </p:nvSpPr>
        <p:spPr>
          <a:xfrm>
            <a:off x="251520" y="1916832"/>
            <a:ext cx="4896544" cy="4392488"/>
          </a:xfrm>
          <a:solidFill>
            <a:srgbClr val="FFFF00"/>
          </a:solidFill>
          <a:ln w="25400">
            <a:solidFill>
              <a:srgbClr val="FF0000"/>
            </a:solidFill>
          </a:ln>
        </p:spPr>
        <p:txBody>
          <a:bodyPr>
            <a:noAutofit/>
          </a:bodyPr>
          <a:lstStyle/>
          <a:p>
            <a:pPr algn="just"/>
            <a:r>
              <a:rPr lang="it-IT" sz="1800" b="1" dirty="0" smtClean="0">
                <a:solidFill>
                  <a:srgbClr val="FF0000"/>
                </a:solidFill>
              </a:rPr>
              <a:t>Certamente</a:t>
            </a:r>
            <a:r>
              <a:rPr lang="it-IT" sz="1800" dirty="0" smtClean="0">
                <a:solidFill>
                  <a:schemeClr val="tx1"/>
                </a:solidFill>
              </a:rPr>
              <a:t> diventa un fatto anomalo quando la si mette in alternativa al coito. </a:t>
            </a:r>
          </a:p>
          <a:p>
            <a:pPr algn="just"/>
            <a:r>
              <a:rPr lang="it-IT" sz="1800" b="1" dirty="0" smtClean="0">
                <a:solidFill>
                  <a:srgbClr val="FF0000"/>
                </a:solidFill>
              </a:rPr>
              <a:t>Nelle carceri, </a:t>
            </a:r>
            <a:r>
              <a:rPr lang="it-IT" sz="1800" dirty="0" smtClean="0">
                <a:solidFill>
                  <a:schemeClr val="tx1"/>
                </a:solidFill>
              </a:rPr>
              <a:t>nei manicomi, nei conventi o nei collegi che proibiscono i rapporti sessuali, la masturbazione è alquanto diffusa, spesso viene considerata un'alternativa alla omosessualità.</a:t>
            </a:r>
          </a:p>
          <a:p>
            <a:pPr algn="just"/>
            <a:r>
              <a:rPr lang="it-IT" sz="1800" b="1" dirty="0" smtClean="0">
                <a:solidFill>
                  <a:srgbClr val="FF0000"/>
                </a:solidFill>
              </a:rPr>
              <a:t>Si può ricordare </a:t>
            </a:r>
            <a:r>
              <a:rPr lang="it-IT" sz="1800" dirty="0" smtClean="0">
                <a:solidFill>
                  <a:schemeClr val="tx1"/>
                </a:solidFill>
              </a:rPr>
              <a:t>che è possibile provare orgasmo anche durante il sonno. </a:t>
            </a:r>
          </a:p>
          <a:p>
            <a:pPr algn="just"/>
            <a:r>
              <a:rPr lang="it-IT" sz="1800" b="1" dirty="0" smtClean="0">
                <a:solidFill>
                  <a:srgbClr val="FF0000"/>
                </a:solidFill>
              </a:rPr>
              <a:t>L'uomo può avere </a:t>
            </a:r>
            <a:r>
              <a:rPr lang="it-IT" sz="1800" dirty="0" smtClean="0">
                <a:solidFill>
                  <a:schemeClr val="tx1"/>
                </a:solidFill>
              </a:rPr>
              <a:t>erezioni parziali o totali senza esserne cosciente: può avere una polluzione anche senza aver fatto un sogno erotico. </a:t>
            </a:r>
          </a:p>
          <a:p>
            <a:pPr algn="just"/>
            <a:r>
              <a:rPr lang="it-IT" sz="1800" b="1" dirty="0" smtClean="0">
                <a:solidFill>
                  <a:srgbClr val="FF0000"/>
                </a:solidFill>
              </a:rPr>
              <a:t>Questo per dire che </a:t>
            </a:r>
            <a:r>
              <a:rPr lang="it-IT" sz="1800" dirty="0" smtClean="0">
                <a:solidFill>
                  <a:schemeClr val="tx1"/>
                </a:solidFill>
              </a:rPr>
              <a:t>la natura ha messo a disposizione dell'uomo la possibilità di uno sfogo sessuale anche senza la necessità della masturbazione.</a:t>
            </a:r>
            <a:endParaRPr lang="it-IT" sz="1800" dirty="0">
              <a:solidFill>
                <a:schemeClr val="tx1"/>
              </a:solidFill>
            </a:endParaRPr>
          </a:p>
        </p:txBody>
      </p:sp>
      <p:sp>
        <p:nvSpPr>
          <p:cNvPr id="5" name="Segnaposto data 4"/>
          <p:cNvSpPr>
            <a:spLocks noGrp="1"/>
          </p:cNvSpPr>
          <p:nvPr>
            <p:ph type="dt" sz="half" idx="10"/>
          </p:nvPr>
        </p:nvSpPr>
        <p:spPr/>
        <p:txBody>
          <a:bodyPr/>
          <a:lstStyle/>
          <a:p>
            <a:fld id="{A55F05F0-7E62-4F78-B041-6F188A6BFC2E}" type="datetime1">
              <a:rPr lang="it-IT" smtClean="0"/>
              <a:pPr/>
              <a:t>28/04/2020</a:t>
            </a:fld>
            <a:endParaRPr lang="it-IT"/>
          </a:p>
        </p:txBody>
      </p:sp>
      <p:sp>
        <p:nvSpPr>
          <p:cNvPr id="6" name="Segnaposto numero diapositiva 5"/>
          <p:cNvSpPr>
            <a:spLocks noGrp="1"/>
          </p:cNvSpPr>
          <p:nvPr>
            <p:ph type="sldNum" sz="quarter" idx="12"/>
          </p:nvPr>
        </p:nvSpPr>
        <p:spPr/>
        <p:txBody>
          <a:bodyPr/>
          <a:lstStyle/>
          <a:p>
            <a:fld id="{733A450E-1895-4CD2-A1AD-4A2F909E8E84}" type="slidenum">
              <a:rPr lang="it-IT" smtClean="0"/>
              <a:pPr/>
              <a:t>11</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La polluzione notturna</a:t>
            </a:r>
            <a:endParaRPr lang="it-IT" sz="2800" dirty="0">
              <a:solidFill>
                <a:srgbClr val="0070C0"/>
              </a:solidFill>
            </a:endParaRPr>
          </a:p>
        </p:txBody>
      </p:sp>
      <p:pic>
        <p:nvPicPr>
          <p:cNvPr id="6146" name="Picture 2" descr="C:\Users\Master\Desktop\6.jpg"/>
          <p:cNvPicPr>
            <a:picLocks noChangeAspect="1" noChangeArrowheads="1"/>
          </p:cNvPicPr>
          <p:nvPr/>
        </p:nvPicPr>
        <p:blipFill>
          <a:blip r:embed="rId2" cstate="print"/>
          <a:srcRect/>
          <a:stretch>
            <a:fillRect/>
          </a:stretch>
        </p:blipFill>
        <p:spPr bwMode="auto">
          <a:xfrm>
            <a:off x="5292080" y="2708920"/>
            <a:ext cx="3648405" cy="259228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6146"/>
                                        </p:tgtEl>
                                        <p:attrNameLst>
                                          <p:attrName>style.visibility</p:attrName>
                                        </p:attrNameLst>
                                      </p:cBhvr>
                                      <p:to>
                                        <p:strVal val="visible"/>
                                      </p:to>
                                    </p:set>
                                    <p:anim calcmode="lin" valueType="num">
                                      <p:cBhvr>
                                        <p:cTn id="14" dur="500" fill="hold"/>
                                        <p:tgtEl>
                                          <p:spTgt spid="6146"/>
                                        </p:tgtEl>
                                        <p:attrNameLst>
                                          <p:attrName>ppt_w</p:attrName>
                                        </p:attrNameLst>
                                      </p:cBhvr>
                                      <p:tavLst>
                                        <p:tav tm="0">
                                          <p:val>
                                            <p:fltVal val="0"/>
                                          </p:val>
                                        </p:tav>
                                        <p:tav tm="100000">
                                          <p:val>
                                            <p:strVal val="#ppt_w"/>
                                          </p:val>
                                        </p:tav>
                                      </p:tavLst>
                                    </p:anim>
                                    <p:anim calcmode="lin" valueType="num">
                                      <p:cBhvr>
                                        <p:cTn id="15" dur="500" fill="hold"/>
                                        <p:tgtEl>
                                          <p:spTgt spid="6146"/>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fade">
                                      <p:cBhvr>
                                        <p:cTn id="55" dur="1000"/>
                                        <p:tgtEl>
                                          <p:spTgt spid="3">
                                            <p:txEl>
                                              <p:pRg st="4" end="4"/>
                                            </p:txEl>
                                          </p:spTgt>
                                        </p:tgtEl>
                                      </p:cBhvr>
                                    </p:animEffect>
                                    <p:anim calcmode="lin" valueType="num">
                                      <p:cBhvr>
                                        <p:cTn id="5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2511"/>
          </a:xfrm>
          <a:solidFill>
            <a:schemeClr val="tx2">
              <a:lumMod val="20000"/>
              <a:lumOff val="80000"/>
            </a:schemeClr>
          </a:solidFill>
          <a:ln w="25400">
            <a:solidFill>
              <a:schemeClr val="accent1"/>
            </a:solidFill>
          </a:ln>
        </p:spPr>
        <p:txBody>
          <a:bodyPr>
            <a:normAutofit/>
          </a:bodyPr>
          <a:lstStyle/>
          <a:p>
            <a:r>
              <a:rPr lang="it-IT" sz="4000" b="1" dirty="0" smtClean="0">
                <a:solidFill>
                  <a:srgbClr val="FF0000"/>
                </a:solidFill>
              </a:rPr>
              <a:t>Teoria e prassi della masturbazione</a:t>
            </a:r>
            <a:endParaRPr lang="it-IT" sz="4000" b="1" dirty="0">
              <a:solidFill>
                <a:srgbClr val="FF0000"/>
              </a:solidFill>
              <a:latin typeface="Arial" pitchFamily="34" charset="0"/>
              <a:cs typeface="Arial" pitchFamily="34" charset="0"/>
            </a:endParaRPr>
          </a:p>
        </p:txBody>
      </p:sp>
      <p:sp>
        <p:nvSpPr>
          <p:cNvPr id="3" name="Sottotitolo 2"/>
          <p:cNvSpPr>
            <a:spLocks noGrp="1"/>
          </p:cNvSpPr>
          <p:nvPr>
            <p:ph type="subTitle" idx="1"/>
          </p:nvPr>
        </p:nvSpPr>
        <p:spPr>
          <a:xfrm>
            <a:off x="251520" y="1916832"/>
            <a:ext cx="6624736" cy="4392488"/>
          </a:xfrm>
          <a:solidFill>
            <a:srgbClr val="FFFF00"/>
          </a:solidFill>
          <a:ln w="25400">
            <a:solidFill>
              <a:srgbClr val="FF0000"/>
            </a:solidFill>
          </a:ln>
        </p:spPr>
        <p:txBody>
          <a:bodyPr>
            <a:noAutofit/>
          </a:bodyPr>
          <a:lstStyle/>
          <a:p>
            <a:pPr algn="just"/>
            <a:r>
              <a:rPr lang="it-IT" sz="1800" b="1" dirty="0" smtClean="0">
                <a:solidFill>
                  <a:srgbClr val="FF0000"/>
                </a:solidFill>
              </a:rPr>
              <a:t>In ogni caso </a:t>
            </a:r>
            <a:r>
              <a:rPr lang="it-IT" sz="1800" dirty="0" smtClean="0">
                <a:solidFill>
                  <a:schemeClr val="tx1"/>
                </a:solidFill>
              </a:rPr>
              <a:t>è bene non indulgere troppo nei confronti di questa pratica adolescenziale. Non è certo attraverso di essa che si possono soddisfare aspirazioni importanti come il bisogno di intimità, di socializzazione, di amore, di autoaffermazione.</a:t>
            </a:r>
          </a:p>
          <a:p>
            <a:pPr algn="just"/>
            <a:r>
              <a:rPr lang="it-IT" sz="1800" b="1" dirty="0" smtClean="0">
                <a:solidFill>
                  <a:srgbClr val="FF0000"/>
                </a:solidFill>
              </a:rPr>
              <a:t>Non è dignitoso per un adolescente </a:t>
            </a:r>
            <a:r>
              <a:rPr lang="it-IT" sz="1800" dirty="0" smtClean="0">
                <a:solidFill>
                  <a:schemeClr val="tx1"/>
                </a:solidFill>
              </a:rPr>
              <a:t>ricorrere alla masturbazione come ripiego in mancanza di meglio, o per far fronte alla noia, alla solitudine, alla rabbia ecc. </a:t>
            </a:r>
          </a:p>
          <a:p>
            <a:pPr algn="just"/>
            <a:r>
              <a:rPr lang="it-IT" sz="1800" b="1" dirty="0" smtClean="0">
                <a:solidFill>
                  <a:srgbClr val="FF0000"/>
                </a:solidFill>
              </a:rPr>
              <a:t>Chiudersi abitualmente </a:t>
            </a:r>
            <a:r>
              <a:rPr lang="it-IT" sz="1800" dirty="0" smtClean="0">
                <a:solidFill>
                  <a:schemeClr val="tx1"/>
                </a:solidFill>
              </a:rPr>
              <a:t>in un mondo fantastico, con riviste pornografiche o con altri mezzi (p.es. il sesso virtuale), può comportare il rischio di non riuscire a trovare un partner.</a:t>
            </a:r>
          </a:p>
          <a:p>
            <a:pPr algn="just"/>
            <a:r>
              <a:rPr lang="it-IT" sz="1800" b="1" dirty="0" smtClean="0">
                <a:solidFill>
                  <a:srgbClr val="FF0000"/>
                </a:solidFill>
              </a:rPr>
              <a:t>Può comportare inoltre </a:t>
            </a:r>
            <a:r>
              <a:rPr lang="it-IT" sz="1800" dirty="0" smtClean="0">
                <a:solidFill>
                  <a:schemeClr val="tx1"/>
                </a:solidFill>
              </a:rPr>
              <a:t>il rischio di attribuire al sesso una preminenza rispetto ad altre attività della vita sociale. </a:t>
            </a:r>
          </a:p>
          <a:p>
            <a:pPr algn="just"/>
            <a:r>
              <a:rPr lang="it-IT" sz="1800" b="1" dirty="0" smtClean="0">
                <a:solidFill>
                  <a:srgbClr val="FF0000"/>
                </a:solidFill>
              </a:rPr>
              <a:t>Senza considerare che </a:t>
            </a:r>
            <a:r>
              <a:rPr lang="it-IT" sz="1800" dirty="0" smtClean="0">
                <a:solidFill>
                  <a:schemeClr val="tx1"/>
                </a:solidFill>
              </a:rPr>
              <a:t>la sessualità vissuta solo come autoerotismo, non può conoscere nulla degli aspetti emotivi, affettivi, sentimentali che l'accompagnano in un rapporto di coppia.</a:t>
            </a:r>
            <a:endParaRPr lang="it-IT" sz="1800" dirty="0">
              <a:solidFill>
                <a:schemeClr val="tx1"/>
              </a:solidFill>
            </a:endParaRPr>
          </a:p>
        </p:txBody>
      </p:sp>
      <p:sp>
        <p:nvSpPr>
          <p:cNvPr id="5" name="Segnaposto data 4"/>
          <p:cNvSpPr>
            <a:spLocks noGrp="1"/>
          </p:cNvSpPr>
          <p:nvPr>
            <p:ph type="dt" sz="half" idx="10"/>
          </p:nvPr>
        </p:nvSpPr>
        <p:spPr/>
        <p:txBody>
          <a:bodyPr/>
          <a:lstStyle/>
          <a:p>
            <a:fld id="{A55F05F0-7E62-4F78-B041-6F188A6BFC2E}" type="datetime1">
              <a:rPr lang="it-IT" smtClean="0"/>
              <a:pPr/>
              <a:t>28/04/2020</a:t>
            </a:fld>
            <a:endParaRPr lang="it-IT"/>
          </a:p>
        </p:txBody>
      </p:sp>
      <p:sp>
        <p:nvSpPr>
          <p:cNvPr id="6" name="Segnaposto numero diapositiva 5"/>
          <p:cNvSpPr>
            <a:spLocks noGrp="1"/>
          </p:cNvSpPr>
          <p:nvPr>
            <p:ph type="sldNum" sz="quarter" idx="12"/>
          </p:nvPr>
        </p:nvSpPr>
        <p:spPr/>
        <p:txBody>
          <a:bodyPr/>
          <a:lstStyle/>
          <a:p>
            <a:fld id="{733A450E-1895-4CD2-A1AD-4A2F909E8E84}" type="slidenum">
              <a:rPr lang="it-IT" smtClean="0"/>
              <a:pPr/>
              <a:t>12</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Occorre non indulgere troppo</a:t>
            </a:r>
            <a:endParaRPr lang="it-IT" sz="2800" dirty="0">
              <a:solidFill>
                <a:srgbClr val="0070C0"/>
              </a:solidFill>
            </a:endParaRPr>
          </a:p>
        </p:txBody>
      </p:sp>
      <p:pic>
        <p:nvPicPr>
          <p:cNvPr id="7170" name="Picture 2" descr="C:\Users\Master\Desktop\7.jpg"/>
          <p:cNvPicPr>
            <a:picLocks noChangeAspect="1" noChangeArrowheads="1"/>
          </p:cNvPicPr>
          <p:nvPr/>
        </p:nvPicPr>
        <p:blipFill>
          <a:blip r:embed="rId2" cstate="print"/>
          <a:srcRect r="29646"/>
          <a:stretch>
            <a:fillRect/>
          </a:stretch>
        </p:blipFill>
        <p:spPr bwMode="auto">
          <a:xfrm>
            <a:off x="7020272" y="3068960"/>
            <a:ext cx="1944216" cy="2061991"/>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7170"/>
                                        </p:tgtEl>
                                        <p:attrNameLst>
                                          <p:attrName>style.visibility</p:attrName>
                                        </p:attrNameLst>
                                      </p:cBhvr>
                                      <p:to>
                                        <p:strVal val="visible"/>
                                      </p:to>
                                    </p:set>
                                    <p:anim calcmode="lin" valueType="num">
                                      <p:cBhvr>
                                        <p:cTn id="14" dur="500" fill="hold"/>
                                        <p:tgtEl>
                                          <p:spTgt spid="7170"/>
                                        </p:tgtEl>
                                        <p:attrNameLst>
                                          <p:attrName>ppt_w</p:attrName>
                                        </p:attrNameLst>
                                      </p:cBhvr>
                                      <p:tavLst>
                                        <p:tav tm="0">
                                          <p:val>
                                            <p:fltVal val="0"/>
                                          </p:val>
                                        </p:tav>
                                        <p:tav tm="100000">
                                          <p:val>
                                            <p:strVal val="#ppt_w"/>
                                          </p:val>
                                        </p:tav>
                                      </p:tavLst>
                                    </p:anim>
                                    <p:anim calcmode="lin" valueType="num">
                                      <p:cBhvr>
                                        <p:cTn id="15" dur="500" fill="hold"/>
                                        <p:tgtEl>
                                          <p:spTgt spid="7170"/>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fade">
                                      <p:cBhvr>
                                        <p:cTn id="55" dur="1000"/>
                                        <p:tgtEl>
                                          <p:spTgt spid="3">
                                            <p:txEl>
                                              <p:pRg st="4" end="4"/>
                                            </p:txEl>
                                          </p:spTgt>
                                        </p:tgtEl>
                                      </p:cBhvr>
                                    </p:animEffect>
                                    <p:anim calcmode="lin" valueType="num">
                                      <p:cBhvr>
                                        <p:cTn id="5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2511"/>
          </a:xfrm>
          <a:solidFill>
            <a:schemeClr val="tx2">
              <a:lumMod val="20000"/>
              <a:lumOff val="80000"/>
            </a:schemeClr>
          </a:solidFill>
          <a:ln w="25400">
            <a:solidFill>
              <a:schemeClr val="accent1"/>
            </a:solidFill>
          </a:ln>
        </p:spPr>
        <p:txBody>
          <a:bodyPr>
            <a:normAutofit/>
          </a:bodyPr>
          <a:lstStyle/>
          <a:p>
            <a:r>
              <a:rPr lang="it-IT" sz="4000" b="1" dirty="0" smtClean="0">
                <a:solidFill>
                  <a:srgbClr val="FF0000"/>
                </a:solidFill>
              </a:rPr>
              <a:t>Teoria e prassi della masturbazione</a:t>
            </a:r>
            <a:endParaRPr lang="it-IT" sz="4000" b="1" dirty="0">
              <a:solidFill>
                <a:srgbClr val="FF0000"/>
              </a:solidFill>
              <a:latin typeface="Arial" pitchFamily="34" charset="0"/>
              <a:cs typeface="Arial" pitchFamily="34" charset="0"/>
            </a:endParaRPr>
          </a:p>
        </p:txBody>
      </p:sp>
      <p:sp>
        <p:nvSpPr>
          <p:cNvPr id="3" name="Sottotitolo 2"/>
          <p:cNvSpPr>
            <a:spLocks noGrp="1"/>
          </p:cNvSpPr>
          <p:nvPr>
            <p:ph type="subTitle" idx="1"/>
          </p:nvPr>
        </p:nvSpPr>
        <p:spPr>
          <a:xfrm>
            <a:off x="2987824" y="1844824"/>
            <a:ext cx="5904656" cy="4608512"/>
          </a:xfrm>
          <a:solidFill>
            <a:srgbClr val="FFFF00"/>
          </a:solidFill>
          <a:ln w="25400">
            <a:solidFill>
              <a:srgbClr val="FF0000"/>
            </a:solidFill>
          </a:ln>
        </p:spPr>
        <p:txBody>
          <a:bodyPr>
            <a:noAutofit/>
          </a:bodyPr>
          <a:lstStyle/>
          <a:p>
            <a:pPr algn="just"/>
            <a:r>
              <a:rPr lang="it-IT" sz="1800" b="1" dirty="0" smtClean="0">
                <a:solidFill>
                  <a:srgbClr val="FF0000"/>
                </a:solidFill>
              </a:rPr>
              <a:t>Nella nostra società </a:t>
            </a:r>
            <a:r>
              <a:rPr lang="it-IT" sz="1800" dirty="0" smtClean="0">
                <a:solidFill>
                  <a:schemeClr val="tx1"/>
                </a:solidFill>
              </a:rPr>
              <a:t>è sempre meno possibile evitarla, stimolati come siamo da continue immagini erotiche, nell'ambito dei media, e situazioni eccitanti: si pensi alle droghe, alla musica, alle discoteche, che ci inducono a fantasticare sul sesso. </a:t>
            </a:r>
          </a:p>
          <a:p>
            <a:pPr algn="just"/>
            <a:r>
              <a:rPr lang="it-IT" sz="1800" b="1" dirty="0" smtClean="0">
                <a:solidFill>
                  <a:srgbClr val="FF0000"/>
                </a:solidFill>
              </a:rPr>
              <a:t>Occorrerebbe rivedere i modelli culturali </a:t>
            </a:r>
            <a:r>
              <a:rPr lang="it-IT" sz="1800" dirty="0" smtClean="0">
                <a:solidFill>
                  <a:schemeClr val="tx1"/>
                </a:solidFill>
              </a:rPr>
              <a:t>di questa società, che non aiutano certo a "pensare", essendo basati più che altro sulla istintività e non sulla razionalità (o comunque basati su una istintività a sfondo prevalentemente erotico).</a:t>
            </a:r>
          </a:p>
          <a:p>
            <a:pPr algn="just"/>
            <a:r>
              <a:rPr lang="it-IT" sz="1800" b="1" dirty="0" smtClean="0">
                <a:solidFill>
                  <a:srgbClr val="FF0000"/>
                </a:solidFill>
              </a:rPr>
              <a:t>Purtroppo in questa società </a:t>
            </a:r>
            <a:r>
              <a:rPr lang="it-IT" sz="1800" dirty="0" smtClean="0">
                <a:solidFill>
                  <a:schemeClr val="tx1"/>
                </a:solidFill>
              </a:rPr>
              <a:t>noi siamo portati ad attribuire al sesso il ruolo di soddisfare molti di quei desideri che non riusciamo a soddisfare in altri campi della vita. </a:t>
            </a:r>
          </a:p>
          <a:p>
            <a:pPr algn="just"/>
            <a:r>
              <a:rPr lang="it-IT" sz="1800" b="1" dirty="0" smtClean="0">
                <a:solidFill>
                  <a:srgbClr val="FF0000"/>
                </a:solidFill>
              </a:rPr>
              <a:t>Le frustrazioni </a:t>
            </a:r>
            <a:r>
              <a:rPr lang="it-IT" sz="1800" dirty="0" smtClean="0">
                <a:solidFill>
                  <a:schemeClr val="tx1"/>
                </a:solidFill>
              </a:rPr>
              <a:t>che abbiamo sul lavoro, a scuola, nei rapporti sociali, invece di risolverle dinamicamente, cerchiamo di dimenticarle dedicandoci al piacere sessuale, che così viene usato come una droga.</a:t>
            </a:r>
            <a:endParaRPr lang="it-IT" sz="1800" dirty="0">
              <a:solidFill>
                <a:schemeClr val="tx1"/>
              </a:solidFill>
            </a:endParaRPr>
          </a:p>
        </p:txBody>
      </p:sp>
      <p:sp>
        <p:nvSpPr>
          <p:cNvPr id="5" name="Segnaposto data 4"/>
          <p:cNvSpPr>
            <a:spLocks noGrp="1"/>
          </p:cNvSpPr>
          <p:nvPr>
            <p:ph type="dt" sz="half" idx="10"/>
          </p:nvPr>
        </p:nvSpPr>
        <p:spPr/>
        <p:txBody>
          <a:bodyPr/>
          <a:lstStyle/>
          <a:p>
            <a:fld id="{A55F05F0-7E62-4F78-B041-6F188A6BFC2E}" type="datetime1">
              <a:rPr lang="it-IT" smtClean="0"/>
              <a:pPr/>
              <a:t>28/04/2020</a:t>
            </a:fld>
            <a:endParaRPr lang="it-IT"/>
          </a:p>
        </p:txBody>
      </p:sp>
      <p:sp>
        <p:nvSpPr>
          <p:cNvPr id="6" name="Segnaposto numero diapositiva 5"/>
          <p:cNvSpPr>
            <a:spLocks noGrp="1"/>
          </p:cNvSpPr>
          <p:nvPr>
            <p:ph type="sldNum" sz="quarter" idx="12"/>
          </p:nvPr>
        </p:nvSpPr>
        <p:spPr/>
        <p:txBody>
          <a:bodyPr/>
          <a:lstStyle/>
          <a:p>
            <a:fld id="{733A450E-1895-4CD2-A1AD-4A2F909E8E84}" type="slidenum">
              <a:rPr lang="it-IT" smtClean="0"/>
              <a:pPr/>
              <a:t>13</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Si può evitare la masturbazione?</a:t>
            </a:r>
            <a:endParaRPr lang="it-IT" sz="2800" dirty="0">
              <a:solidFill>
                <a:srgbClr val="0070C0"/>
              </a:solidFill>
            </a:endParaRPr>
          </a:p>
        </p:txBody>
      </p:sp>
      <p:pic>
        <p:nvPicPr>
          <p:cNvPr id="8194" name="Picture 2" descr="C:\Users\Master\Desktop\8.jpg"/>
          <p:cNvPicPr>
            <a:picLocks noChangeAspect="1" noChangeArrowheads="1"/>
          </p:cNvPicPr>
          <p:nvPr/>
        </p:nvPicPr>
        <p:blipFill>
          <a:blip r:embed="rId2" cstate="print"/>
          <a:srcRect/>
          <a:stretch>
            <a:fillRect/>
          </a:stretch>
        </p:blipFill>
        <p:spPr bwMode="auto">
          <a:xfrm>
            <a:off x="179512" y="3068960"/>
            <a:ext cx="2711669" cy="194421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8194"/>
                                        </p:tgtEl>
                                        <p:attrNameLst>
                                          <p:attrName>style.visibility</p:attrName>
                                        </p:attrNameLst>
                                      </p:cBhvr>
                                      <p:to>
                                        <p:strVal val="visible"/>
                                      </p:to>
                                    </p:set>
                                    <p:anim calcmode="lin" valueType="num">
                                      <p:cBhvr>
                                        <p:cTn id="14" dur="500" fill="hold"/>
                                        <p:tgtEl>
                                          <p:spTgt spid="8194"/>
                                        </p:tgtEl>
                                        <p:attrNameLst>
                                          <p:attrName>ppt_w</p:attrName>
                                        </p:attrNameLst>
                                      </p:cBhvr>
                                      <p:tavLst>
                                        <p:tav tm="0">
                                          <p:val>
                                            <p:fltVal val="0"/>
                                          </p:val>
                                        </p:tav>
                                        <p:tav tm="100000">
                                          <p:val>
                                            <p:strVal val="#ppt_w"/>
                                          </p:val>
                                        </p:tav>
                                      </p:tavLst>
                                    </p:anim>
                                    <p:anim calcmode="lin" valueType="num">
                                      <p:cBhvr>
                                        <p:cTn id="15" dur="500" fill="hold"/>
                                        <p:tgtEl>
                                          <p:spTgt spid="8194"/>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2511"/>
          </a:xfrm>
          <a:solidFill>
            <a:schemeClr val="tx2">
              <a:lumMod val="20000"/>
              <a:lumOff val="80000"/>
            </a:schemeClr>
          </a:solidFill>
          <a:ln w="25400">
            <a:solidFill>
              <a:schemeClr val="accent1"/>
            </a:solidFill>
          </a:ln>
        </p:spPr>
        <p:txBody>
          <a:bodyPr>
            <a:normAutofit/>
          </a:bodyPr>
          <a:lstStyle/>
          <a:p>
            <a:r>
              <a:rPr lang="it-IT" sz="4000" b="1" dirty="0" smtClean="0">
                <a:solidFill>
                  <a:srgbClr val="FF0000"/>
                </a:solidFill>
              </a:rPr>
              <a:t>Teoria e prassi della masturbazione</a:t>
            </a:r>
            <a:endParaRPr lang="it-IT" sz="4000" b="1" dirty="0">
              <a:solidFill>
                <a:srgbClr val="FF0000"/>
              </a:solidFill>
              <a:latin typeface="Arial" pitchFamily="34" charset="0"/>
              <a:cs typeface="Arial" pitchFamily="34" charset="0"/>
            </a:endParaRPr>
          </a:p>
        </p:txBody>
      </p:sp>
      <p:sp>
        <p:nvSpPr>
          <p:cNvPr id="3" name="Sottotitolo 2"/>
          <p:cNvSpPr>
            <a:spLocks noGrp="1"/>
          </p:cNvSpPr>
          <p:nvPr>
            <p:ph type="subTitle" idx="1"/>
          </p:nvPr>
        </p:nvSpPr>
        <p:spPr>
          <a:xfrm>
            <a:off x="251520" y="1772816"/>
            <a:ext cx="8640960" cy="2448272"/>
          </a:xfrm>
          <a:solidFill>
            <a:srgbClr val="FFFF00"/>
          </a:solidFill>
          <a:ln w="25400">
            <a:solidFill>
              <a:srgbClr val="FF0000"/>
            </a:solidFill>
          </a:ln>
        </p:spPr>
        <p:txBody>
          <a:bodyPr>
            <a:noAutofit/>
          </a:bodyPr>
          <a:lstStyle/>
          <a:p>
            <a:r>
              <a:rPr lang="it-IT" sz="2000" b="1" dirty="0" smtClean="0">
                <a:solidFill>
                  <a:srgbClr val="FF0000"/>
                </a:solidFill>
              </a:rPr>
              <a:t>I mass-media ci chiedono continuamente di provare piacere, ma poi non ci permettono veramente di provarlo per una serie di ragioni: </a:t>
            </a:r>
          </a:p>
          <a:p>
            <a:pPr algn="just">
              <a:buFont typeface="Arial" pitchFamily="34" charset="0"/>
              <a:buChar char="•"/>
            </a:pPr>
            <a:r>
              <a:rPr lang="it-IT" sz="2000" b="1" dirty="0" smtClean="0">
                <a:solidFill>
                  <a:srgbClr val="FF0000"/>
                </a:solidFill>
              </a:rPr>
              <a:t>  le possibilità </a:t>
            </a:r>
            <a:r>
              <a:rPr lang="it-IT" sz="2000" dirty="0" smtClean="0">
                <a:solidFill>
                  <a:schemeClr val="tx1"/>
                </a:solidFill>
              </a:rPr>
              <a:t>costano care; </a:t>
            </a:r>
          </a:p>
          <a:p>
            <a:pPr marL="174625" indent="-174625" algn="just">
              <a:buFont typeface="Arial" pitchFamily="34" charset="0"/>
              <a:buChar char="•"/>
            </a:pPr>
            <a:r>
              <a:rPr lang="it-IT" sz="2000" b="1" dirty="0" smtClean="0">
                <a:solidFill>
                  <a:srgbClr val="FF0000"/>
                </a:solidFill>
              </a:rPr>
              <a:t>gli adulti </a:t>
            </a:r>
            <a:r>
              <a:rPr lang="it-IT" sz="2000" dirty="0" smtClean="0">
                <a:solidFill>
                  <a:schemeClr val="tx1"/>
                </a:solidFill>
              </a:rPr>
              <a:t>non possono permettersi (anche moralmente) certe libertà e tendono inevitabilmente a negarle ai propri figli; </a:t>
            </a:r>
          </a:p>
          <a:p>
            <a:pPr marL="174625" indent="-174625" algn="just">
              <a:buFont typeface="Arial" pitchFamily="34" charset="0"/>
              <a:buChar char="•"/>
            </a:pPr>
            <a:r>
              <a:rPr lang="it-IT" sz="2000" b="1" dirty="0" smtClean="0">
                <a:solidFill>
                  <a:srgbClr val="FF0000"/>
                </a:solidFill>
              </a:rPr>
              <a:t>gli adolescenti </a:t>
            </a:r>
            <a:r>
              <a:rPr lang="it-IT" sz="2000" dirty="0" smtClean="0">
                <a:solidFill>
                  <a:schemeClr val="tx1"/>
                </a:solidFill>
              </a:rPr>
              <a:t>non riescono più a comprendere che nella vita non c'è solo il piacere, ma anche l'impegno e la responsabilità, e così via.</a:t>
            </a:r>
            <a:endParaRPr lang="it-IT" sz="2000" dirty="0">
              <a:solidFill>
                <a:schemeClr val="tx1"/>
              </a:solidFill>
            </a:endParaRPr>
          </a:p>
        </p:txBody>
      </p:sp>
      <p:sp>
        <p:nvSpPr>
          <p:cNvPr id="5" name="Segnaposto data 4"/>
          <p:cNvSpPr>
            <a:spLocks noGrp="1"/>
          </p:cNvSpPr>
          <p:nvPr>
            <p:ph type="dt" sz="half" idx="10"/>
          </p:nvPr>
        </p:nvSpPr>
        <p:spPr/>
        <p:txBody>
          <a:bodyPr/>
          <a:lstStyle/>
          <a:p>
            <a:fld id="{A55F05F0-7E62-4F78-B041-6F188A6BFC2E}" type="datetime1">
              <a:rPr lang="it-IT" smtClean="0"/>
              <a:pPr/>
              <a:t>28/04/2020</a:t>
            </a:fld>
            <a:endParaRPr lang="it-IT"/>
          </a:p>
        </p:txBody>
      </p:sp>
      <p:sp>
        <p:nvSpPr>
          <p:cNvPr id="6" name="Segnaposto numero diapositiva 5"/>
          <p:cNvSpPr>
            <a:spLocks noGrp="1"/>
          </p:cNvSpPr>
          <p:nvPr>
            <p:ph type="sldNum" sz="quarter" idx="12"/>
          </p:nvPr>
        </p:nvSpPr>
        <p:spPr/>
        <p:txBody>
          <a:bodyPr/>
          <a:lstStyle/>
          <a:p>
            <a:fld id="{733A450E-1895-4CD2-A1AD-4A2F909E8E84}" type="slidenum">
              <a:rPr lang="it-IT" smtClean="0"/>
              <a:pPr/>
              <a:t>14</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Alla ricerca continua del piacere</a:t>
            </a:r>
            <a:endParaRPr lang="it-IT" sz="2800" dirty="0">
              <a:solidFill>
                <a:srgbClr val="0070C0"/>
              </a:solidFill>
            </a:endParaRPr>
          </a:p>
        </p:txBody>
      </p:sp>
      <p:pic>
        <p:nvPicPr>
          <p:cNvPr id="9218" name="Picture 2" descr="C:\Users\Master\Desktop\9.jpg"/>
          <p:cNvPicPr>
            <a:picLocks noChangeAspect="1" noChangeArrowheads="1"/>
          </p:cNvPicPr>
          <p:nvPr/>
        </p:nvPicPr>
        <p:blipFill>
          <a:blip r:embed="rId2" cstate="print"/>
          <a:srcRect/>
          <a:stretch>
            <a:fillRect/>
          </a:stretch>
        </p:blipFill>
        <p:spPr bwMode="auto">
          <a:xfrm>
            <a:off x="6876256" y="4293096"/>
            <a:ext cx="2017708" cy="2088232"/>
          </a:xfrm>
          <a:prstGeom prst="rect">
            <a:avLst/>
          </a:prstGeom>
          <a:noFill/>
          <a:ln w="25400">
            <a:solidFill>
              <a:srgbClr val="FF0000"/>
            </a:solidFill>
          </a:ln>
        </p:spPr>
      </p:pic>
      <p:pic>
        <p:nvPicPr>
          <p:cNvPr id="9219" name="Picture 3" descr="C:\Users\Master\Desktop\10.jpg"/>
          <p:cNvPicPr>
            <a:picLocks noChangeAspect="1" noChangeArrowheads="1"/>
          </p:cNvPicPr>
          <p:nvPr/>
        </p:nvPicPr>
        <p:blipFill>
          <a:blip r:embed="rId3" cstate="print"/>
          <a:srcRect/>
          <a:stretch>
            <a:fillRect/>
          </a:stretch>
        </p:blipFill>
        <p:spPr bwMode="auto">
          <a:xfrm>
            <a:off x="251520" y="4293096"/>
            <a:ext cx="1559818" cy="2082437"/>
          </a:xfrm>
          <a:prstGeom prst="rect">
            <a:avLst/>
          </a:prstGeom>
          <a:noFill/>
          <a:ln w="25400">
            <a:solidFill>
              <a:srgbClr val="FF0000"/>
            </a:solidFill>
          </a:ln>
        </p:spPr>
      </p:pic>
      <p:pic>
        <p:nvPicPr>
          <p:cNvPr id="9220" name="Picture 4" descr="C:\Users\Master\Desktop\12.jpg"/>
          <p:cNvPicPr>
            <a:picLocks noChangeAspect="1" noChangeArrowheads="1"/>
          </p:cNvPicPr>
          <p:nvPr/>
        </p:nvPicPr>
        <p:blipFill>
          <a:blip r:embed="rId4" cstate="print"/>
          <a:srcRect/>
          <a:stretch>
            <a:fillRect/>
          </a:stretch>
        </p:blipFill>
        <p:spPr bwMode="auto">
          <a:xfrm>
            <a:off x="2771800" y="4293096"/>
            <a:ext cx="3168352" cy="208823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9219"/>
                                        </p:tgtEl>
                                        <p:attrNameLst>
                                          <p:attrName>style.visibility</p:attrName>
                                        </p:attrNameLst>
                                      </p:cBhvr>
                                      <p:to>
                                        <p:strVal val="visible"/>
                                      </p:to>
                                    </p:set>
                                    <p:anim calcmode="lin" valueType="num">
                                      <p:cBhvr>
                                        <p:cTn id="14" dur="500" fill="hold"/>
                                        <p:tgtEl>
                                          <p:spTgt spid="9219"/>
                                        </p:tgtEl>
                                        <p:attrNameLst>
                                          <p:attrName>ppt_w</p:attrName>
                                        </p:attrNameLst>
                                      </p:cBhvr>
                                      <p:tavLst>
                                        <p:tav tm="0">
                                          <p:val>
                                            <p:fltVal val="0"/>
                                          </p:val>
                                        </p:tav>
                                        <p:tav tm="100000">
                                          <p:val>
                                            <p:strVal val="#ppt_w"/>
                                          </p:val>
                                        </p:tav>
                                      </p:tavLst>
                                    </p:anim>
                                    <p:anim calcmode="lin" valueType="num">
                                      <p:cBhvr>
                                        <p:cTn id="15" dur="500" fill="hold"/>
                                        <p:tgtEl>
                                          <p:spTgt spid="9219"/>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23" presetClass="entr" presetSubtype="16" fill="hold" nodeType="clickEffect">
                                  <p:stCondLst>
                                    <p:cond delay="0"/>
                                  </p:stCondLst>
                                  <p:childTnLst>
                                    <p:set>
                                      <p:cBhvr>
                                        <p:cTn id="19" dur="1" fill="hold">
                                          <p:stCondLst>
                                            <p:cond delay="0"/>
                                          </p:stCondLst>
                                        </p:cTn>
                                        <p:tgtEl>
                                          <p:spTgt spid="9220"/>
                                        </p:tgtEl>
                                        <p:attrNameLst>
                                          <p:attrName>style.visibility</p:attrName>
                                        </p:attrNameLst>
                                      </p:cBhvr>
                                      <p:to>
                                        <p:strVal val="visible"/>
                                      </p:to>
                                    </p:set>
                                    <p:anim calcmode="lin" valueType="num">
                                      <p:cBhvr>
                                        <p:cTn id="20" dur="500" fill="hold"/>
                                        <p:tgtEl>
                                          <p:spTgt spid="9220"/>
                                        </p:tgtEl>
                                        <p:attrNameLst>
                                          <p:attrName>ppt_w</p:attrName>
                                        </p:attrNameLst>
                                      </p:cBhvr>
                                      <p:tavLst>
                                        <p:tav tm="0">
                                          <p:val>
                                            <p:fltVal val="0"/>
                                          </p:val>
                                        </p:tav>
                                        <p:tav tm="100000">
                                          <p:val>
                                            <p:strVal val="#ppt_w"/>
                                          </p:val>
                                        </p:tav>
                                      </p:tavLst>
                                    </p:anim>
                                    <p:anim calcmode="lin" valueType="num">
                                      <p:cBhvr>
                                        <p:cTn id="21" dur="500" fill="hold"/>
                                        <p:tgtEl>
                                          <p:spTgt spid="9220"/>
                                        </p:tgtEl>
                                        <p:attrNameLst>
                                          <p:attrName>ppt_h</p:attrName>
                                        </p:attrNameLst>
                                      </p:cBhvr>
                                      <p:tavLst>
                                        <p:tav tm="0">
                                          <p:val>
                                            <p:fltVal val="0"/>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23" presetClass="entr" presetSubtype="16" fill="hold" nodeType="clickEffect">
                                  <p:stCondLst>
                                    <p:cond delay="0"/>
                                  </p:stCondLst>
                                  <p:childTnLst>
                                    <p:set>
                                      <p:cBhvr>
                                        <p:cTn id="25" dur="1" fill="hold">
                                          <p:stCondLst>
                                            <p:cond delay="0"/>
                                          </p:stCondLst>
                                        </p:cTn>
                                        <p:tgtEl>
                                          <p:spTgt spid="9218"/>
                                        </p:tgtEl>
                                        <p:attrNameLst>
                                          <p:attrName>style.visibility</p:attrName>
                                        </p:attrNameLst>
                                      </p:cBhvr>
                                      <p:to>
                                        <p:strVal val="visible"/>
                                      </p:to>
                                    </p:set>
                                    <p:anim calcmode="lin" valueType="num">
                                      <p:cBhvr>
                                        <p:cTn id="26" dur="500" fill="hold"/>
                                        <p:tgtEl>
                                          <p:spTgt spid="9218"/>
                                        </p:tgtEl>
                                        <p:attrNameLst>
                                          <p:attrName>ppt_w</p:attrName>
                                        </p:attrNameLst>
                                      </p:cBhvr>
                                      <p:tavLst>
                                        <p:tav tm="0">
                                          <p:val>
                                            <p:fltVal val="0"/>
                                          </p:val>
                                        </p:tav>
                                        <p:tav tm="100000">
                                          <p:val>
                                            <p:strVal val="#ppt_w"/>
                                          </p:val>
                                        </p:tav>
                                      </p:tavLst>
                                    </p:anim>
                                    <p:anim calcmode="lin" valueType="num">
                                      <p:cBhvr>
                                        <p:cTn id="27" dur="500" fill="hold"/>
                                        <p:tgtEl>
                                          <p:spTgt spid="9218"/>
                                        </p:tgtEl>
                                        <p:attrNameLst>
                                          <p:attrName>ppt_h</p:attrName>
                                        </p:attrNameLst>
                                      </p:cBhvr>
                                      <p:tavLst>
                                        <p:tav tm="0">
                                          <p:val>
                                            <p:fltVal val="0"/>
                                          </p:val>
                                        </p:tav>
                                        <p:tav tm="100000">
                                          <p:val>
                                            <p:strVal val="#ppt_h"/>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
                                            <p:bg/>
                                          </p:spTgt>
                                        </p:tgtEl>
                                        <p:attrNameLst>
                                          <p:attrName>style.visibility</p:attrName>
                                        </p:attrNameLst>
                                      </p:cBhvr>
                                      <p:to>
                                        <p:strVal val="visible"/>
                                      </p:to>
                                    </p:set>
                                    <p:animEffect transition="in" filter="fade">
                                      <p:cBhvr>
                                        <p:cTn id="32" dur="1000"/>
                                        <p:tgtEl>
                                          <p:spTgt spid="3">
                                            <p:bg/>
                                          </p:spTgt>
                                        </p:tgtEl>
                                      </p:cBhvr>
                                    </p:animEffect>
                                    <p:anim calcmode="lin" valueType="num">
                                      <p:cBhvr>
                                        <p:cTn id="33" dur="1000" fill="hold"/>
                                        <p:tgtEl>
                                          <p:spTgt spid="3">
                                            <p:bg/>
                                          </p:spTgt>
                                        </p:tgtEl>
                                        <p:attrNameLst>
                                          <p:attrName>ppt_x</p:attrName>
                                        </p:attrNameLst>
                                      </p:cBhvr>
                                      <p:tavLst>
                                        <p:tav tm="0">
                                          <p:val>
                                            <p:strVal val="#ppt_x"/>
                                          </p:val>
                                        </p:tav>
                                        <p:tav tm="100000">
                                          <p:val>
                                            <p:strVal val="#ppt_x"/>
                                          </p:val>
                                        </p:tav>
                                      </p:tavLst>
                                    </p:anim>
                                    <p:anim calcmode="lin" valueType="num">
                                      <p:cBhvr>
                                        <p:cTn id="34"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animEffect transition="in" filter="fade">
                                      <p:cBhvr>
                                        <p:cTn id="39" dur="1000"/>
                                        <p:tgtEl>
                                          <p:spTgt spid="3">
                                            <p:txEl>
                                              <p:pRg st="0" end="0"/>
                                            </p:txEl>
                                          </p:spTgt>
                                        </p:tgtEl>
                                      </p:cBhvr>
                                    </p:animEffect>
                                    <p:anim calcmode="lin" valueType="num">
                                      <p:cBhvr>
                                        <p:cTn id="4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3">
                                            <p:txEl>
                                              <p:pRg st="1" end="1"/>
                                            </p:txEl>
                                          </p:spTgt>
                                        </p:tgtEl>
                                        <p:attrNameLst>
                                          <p:attrName>style.visibility</p:attrName>
                                        </p:attrNameLst>
                                      </p:cBhvr>
                                      <p:to>
                                        <p:strVal val="visible"/>
                                      </p:to>
                                    </p:set>
                                    <p:animEffect transition="in" filter="fade">
                                      <p:cBhvr>
                                        <p:cTn id="46" dur="1000"/>
                                        <p:tgtEl>
                                          <p:spTgt spid="3">
                                            <p:txEl>
                                              <p:pRg st="1" end="1"/>
                                            </p:txEl>
                                          </p:spTgt>
                                        </p:tgtEl>
                                      </p:cBhvr>
                                    </p:animEffect>
                                    <p:anim calcmode="lin" valueType="num">
                                      <p:cBhvr>
                                        <p:cTn id="4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3">
                                            <p:txEl>
                                              <p:pRg st="2" end="2"/>
                                            </p:txEl>
                                          </p:spTgt>
                                        </p:tgtEl>
                                        <p:attrNameLst>
                                          <p:attrName>style.visibility</p:attrName>
                                        </p:attrNameLst>
                                      </p:cBhvr>
                                      <p:to>
                                        <p:strVal val="visible"/>
                                      </p:to>
                                    </p:set>
                                    <p:animEffect transition="in" filter="fade">
                                      <p:cBhvr>
                                        <p:cTn id="53" dur="1000"/>
                                        <p:tgtEl>
                                          <p:spTgt spid="3">
                                            <p:txEl>
                                              <p:pRg st="2" end="2"/>
                                            </p:txEl>
                                          </p:spTgt>
                                        </p:tgtEl>
                                      </p:cBhvr>
                                    </p:animEffect>
                                    <p:anim calcmode="lin" valueType="num">
                                      <p:cBhvr>
                                        <p:cTn id="5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3">
                                            <p:txEl>
                                              <p:pRg st="3" end="3"/>
                                            </p:txEl>
                                          </p:spTgt>
                                        </p:tgtEl>
                                        <p:attrNameLst>
                                          <p:attrName>style.visibility</p:attrName>
                                        </p:attrNameLst>
                                      </p:cBhvr>
                                      <p:to>
                                        <p:strVal val="visible"/>
                                      </p:to>
                                    </p:set>
                                    <p:animEffect transition="in" filter="fade">
                                      <p:cBhvr>
                                        <p:cTn id="60" dur="1000"/>
                                        <p:tgtEl>
                                          <p:spTgt spid="3">
                                            <p:txEl>
                                              <p:pRg st="3" end="3"/>
                                            </p:txEl>
                                          </p:spTgt>
                                        </p:tgtEl>
                                      </p:cBhvr>
                                    </p:animEffect>
                                    <p:anim calcmode="lin" valueType="num">
                                      <p:cBhvr>
                                        <p:cTn id="6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6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2511"/>
          </a:xfrm>
          <a:solidFill>
            <a:schemeClr val="tx2">
              <a:lumMod val="20000"/>
              <a:lumOff val="80000"/>
            </a:schemeClr>
          </a:solidFill>
          <a:ln w="25400">
            <a:solidFill>
              <a:schemeClr val="accent1"/>
            </a:solidFill>
          </a:ln>
        </p:spPr>
        <p:txBody>
          <a:bodyPr>
            <a:normAutofit/>
          </a:bodyPr>
          <a:lstStyle/>
          <a:p>
            <a:r>
              <a:rPr lang="it-IT" sz="4000" b="1" dirty="0" smtClean="0">
                <a:solidFill>
                  <a:srgbClr val="FF0000"/>
                </a:solidFill>
              </a:rPr>
              <a:t>Teoria e prassi della masturbazione</a:t>
            </a:r>
            <a:endParaRPr lang="it-IT" sz="4000" b="1" dirty="0">
              <a:solidFill>
                <a:srgbClr val="FF0000"/>
              </a:solidFill>
              <a:latin typeface="Arial" pitchFamily="34" charset="0"/>
              <a:cs typeface="Arial" pitchFamily="34" charset="0"/>
            </a:endParaRPr>
          </a:p>
        </p:txBody>
      </p:sp>
      <p:sp>
        <p:nvSpPr>
          <p:cNvPr id="3" name="Sottotitolo 2"/>
          <p:cNvSpPr>
            <a:spLocks noGrp="1"/>
          </p:cNvSpPr>
          <p:nvPr>
            <p:ph type="subTitle" idx="1"/>
          </p:nvPr>
        </p:nvSpPr>
        <p:spPr>
          <a:xfrm>
            <a:off x="251520" y="1772816"/>
            <a:ext cx="5328592" cy="4536504"/>
          </a:xfrm>
          <a:solidFill>
            <a:srgbClr val="FFFF00"/>
          </a:solidFill>
          <a:ln w="25400">
            <a:solidFill>
              <a:srgbClr val="FF0000"/>
            </a:solidFill>
          </a:ln>
        </p:spPr>
        <p:txBody>
          <a:bodyPr>
            <a:noAutofit/>
          </a:bodyPr>
          <a:lstStyle/>
          <a:p>
            <a:pPr algn="just"/>
            <a:r>
              <a:rPr lang="it-IT" sz="2000" b="1" dirty="0" smtClean="0">
                <a:solidFill>
                  <a:srgbClr val="FF0000"/>
                </a:solidFill>
              </a:rPr>
              <a:t>Il problema più grave </a:t>
            </a:r>
            <a:r>
              <a:rPr lang="it-IT" sz="2000" dirty="0" smtClean="0">
                <a:solidFill>
                  <a:schemeClr val="tx1"/>
                </a:solidFill>
              </a:rPr>
              <a:t>però è un altro. Quand'anche riusciamo a "godere" come vogliamo, ci accorgiamo di essere caduti in un terribile vuoto interiore, perché quel godimento ci appare solo momentaneo e fine a se stesso. </a:t>
            </a:r>
          </a:p>
          <a:p>
            <a:pPr algn="just"/>
            <a:r>
              <a:rPr lang="it-IT" sz="2000" b="1" dirty="0" smtClean="0">
                <a:solidFill>
                  <a:srgbClr val="FF0000"/>
                </a:solidFill>
              </a:rPr>
              <a:t>Tutto il resto, </a:t>
            </a:r>
            <a:r>
              <a:rPr lang="it-IT" sz="2000" dirty="0" smtClean="0">
                <a:solidFill>
                  <a:schemeClr val="tx1"/>
                </a:solidFill>
              </a:rPr>
              <a:t>attorno a noi, continua a restare squallido come prima.</a:t>
            </a:r>
          </a:p>
          <a:p>
            <a:pPr algn="just"/>
            <a:r>
              <a:rPr lang="it-IT" sz="2000" b="1" dirty="0" smtClean="0">
                <a:solidFill>
                  <a:srgbClr val="FF0000"/>
                </a:solidFill>
              </a:rPr>
              <a:t>La masturbazione </a:t>
            </a:r>
            <a:r>
              <a:rPr lang="it-IT" sz="2000" dirty="0" smtClean="0">
                <a:solidFill>
                  <a:schemeClr val="tx1"/>
                </a:solidFill>
              </a:rPr>
              <a:t>quindi può essere evitata solo impegnandosi in qualcosa che la renda inutile. </a:t>
            </a:r>
          </a:p>
          <a:p>
            <a:pPr algn="just"/>
            <a:r>
              <a:rPr lang="it-IT" sz="2000" b="1" dirty="0" smtClean="0">
                <a:solidFill>
                  <a:srgbClr val="FF0000"/>
                </a:solidFill>
              </a:rPr>
              <a:t>Questo naturalmente </a:t>
            </a:r>
            <a:r>
              <a:rPr lang="it-IT" sz="2000" dirty="0" smtClean="0">
                <a:solidFill>
                  <a:schemeClr val="tx1"/>
                </a:solidFill>
              </a:rPr>
              <a:t>vale per qualunque altra attività sessuale condotta in maniera anomala.</a:t>
            </a:r>
          </a:p>
          <a:p>
            <a:pPr algn="just"/>
            <a:r>
              <a:rPr lang="it-IT" sz="2000" b="1" dirty="0" smtClean="0">
                <a:solidFill>
                  <a:srgbClr val="FF0000"/>
                </a:solidFill>
              </a:rPr>
              <a:t>Sarebbe assurdo </a:t>
            </a:r>
            <a:r>
              <a:rPr lang="it-IT" sz="2000" dirty="0" smtClean="0">
                <a:solidFill>
                  <a:schemeClr val="tx1"/>
                </a:solidFill>
              </a:rPr>
              <a:t>colpevolizzare la masturbazione dell'adolescente solo perché chi la pratica non è un adulto.</a:t>
            </a:r>
            <a:endParaRPr lang="it-IT" sz="2000" dirty="0">
              <a:solidFill>
                <a:schemeClr val="tx1"/>
              </a:solidFill>
            </a:endParaRPr>
          </a:p>
        </p:txBody>
      </p:sp>
      <p:sp>
        <p:nvSpPr>
          <p:cNvPr id="5" name="Segnaposto data 4"/>
          <p:cNvSpPr>
            <a:spLocks noGrp="1"/>
          </p:cNvSpPr>
          <p:nvPr>
            <p:ph type="dt" sz="half" idx="10"/>
          </p:nvPr>
        </p:nvSpPr>
        <p:spPr/>
        <p:txBody>
          <a:bodyPr/>
          <a:lstStyle/>
          <a:p>
            <a:fld id="{A55F05F0-7E62-4F78-B041-6F188A6BFC2E}" type="datetime1">
              <a:rPr lang="it-IT" smtClean="0"/>
              <a:pPr/>
              <a:t>28/04/2020</a:t>
            </a:fld>
            <a:endParaRPr lang="it-IT"/>
          </a:p>
        </p:txBody>
      </p:sp>
      <p:sp>
        <p:nvSpPr>
          <p:cNvPr id="6" name="Segnaposto numero diapositiva 5"/>
          <p:cNvSpPr>
            <a:spLocks noGrp="1"/>
          </p:cNvSpPr>
          <p:nvPr>
            <p:ph type="sldNum" sz="quarter" idx="12"/>
          </p:nvPr>
        </p:nvSpPr>
        <p:spPr/>
        <p:txBody>
          <a:bodyPr/>
          <a:lstStyle/>
          <a:p>
            <a:fld id="{733A450E-1895-4CD2-A1AD-4A2F909E8E84}" type="slidenum">
              <a:rPr lang="it-IT" smtClean="0"/>
              <a:pPr/>
              <a:t>15</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Occorre andare al cuore della questione</a:t>
            </a:r>
            <a:endParaRPr lang="it-IT" sz="2800" dirty="0">
              <a:solidFill>
                <a:srgbClr val="0070C0"/>
              </a:solidFill>
            </a:endParaRPr>
          </a:p>
        </p:txBody>
      </p:sp>
      <p:pic>
        <p:nvPicPr>
          <p:cNvPr id="10242" name="Picture 2" descr="C:\Users\Master\Desktop\12.jpg"/>
          <p:cNvPicPr>
            <a:picLocks noChangeAspect="1" noChangeArrowheads="1"/>
          </p:cNvPicPr>
          <p:nvPr/>
        </p:nvPicPr>
        <p:blipFill>
          <a:blip r:embed="rId2" cstate="print"/>
          <a:srcRect b="9439"/>
          <a:stretch>
            <a:fillRect/>
          </a:stretch>
        </p:blipFill>
        <p:spPr bwMode="auto">
          <a:xfrm>
            <a:off x="5724128" y="2852936"/>
            <a:ext cx="3255065" cy="216024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0242"/>
                                        </p:tgtEl>
                                        <p:attrNameLst>
                                          <p:attrName>style.visibility</p:attrName>
                                        </p:attrNameLst>
                                      </p:cBhvr>
                                      <p:to>
                                        <p:strVal val="visible"/>
                                      </p:to>
                                    </p:set>
                                    <p:anim calcmode="lin" valueType="num">
                                      <p:cBhvr>
                                        <p:cTn id="14" dur="500" fill="hold"/>
                                        <p:tgtEl>
                                          <p:spTgt spid="10242"/>
                                        </p:tgtEl>
                                        <p:attrNameLst>
                                          <p:attrName>ppt_w</p:attrName>
                                        </p:attrNameLst>
                                      </p:cBhvr>
                                      <p:tavLst>
                                        <p:tav tm="0">
                                          <p:val>
                                            <p:fltVal val="0"/>
                                          </p:val>
                                        </p:tav>
                                        <p:tav tm="100000">
                                          <p:val>
                                            <p:strVal val="#ppt_w"/>
                                          </p:val>
                                        </p:tav>
                                      </p:tavLst>
                                    </p:anim>
                                    <p:anim calcmode="lin" valueType="num">
                                      <p:cBhvr>
                                        <p:cTn id="15" dur="500" fill="hold"/>
                                        <p:tgtEl>
                                          <p:spTgt spid="10242"/>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fade">
                                      <p:cBhvr>
                                        <p:cTn id="55" dur="1000"/>
                                        <p:tgtEl>
                                          <p:spTgt spid="3">
                                            <p:txEl>
                                              <p:pRg st="4" end="4"/>
                                            </p:txEl>
                                          </p:spTgt>
                                        </p:tgtEl>
                                      </p:cBhvr>
                                    </p:animEffect>
                                    <p:anim calcmode="lin" valueType="num">
                                      <p:cBhvr>
                                        <p:cTn id="5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2511"/>
          </a:xfrm>
          <a:solidFill>
            <a:schemeClr val="tx2">
              <a:lumMod val="20000"/>
              <a:lumOff val="80000"/>
            </a:schemeClr>
          </a:solidFill>
          <a:ln w="25400">
            <a:solidFill>
              <a:schemeClr val="accent1"/>
            </a:solidFill>
          </a:ln>
        </p:spPr>
        <p:txBody>
          <a:bodyPr>
            <a:normAutofit/>
          </a:bodyPr>
          <a:lstStyle/>
          <a:p>
            <a:r>
              <a:rPr lang="it-IT" sz="4000" b="1" dirty="0" smtClean="0">
                <a:solidFill>
                  <a:srgbClr val="FF0000"/>
                </a:solidFill>
              </a:rPr>
              <a:t>Teoria e prassi della masturbazione</a:t>
            </a:r>
            <a:endParaRPr lang="it-IT" sz="4000" b="1" dirty="0">
              <a:solidFill>
                <a:srgbClr val="FF0000"/>
              </a:solidFill>
              <a:latin typeface="Arial" pitchFamily="34" charset="0"/>
              <a:cs typeface="Arial" pitchFamily="34" charset="0"/>
            </a:endParaRPr>
          </a:p>
        </p:txBody>
      </p:sp>
      <p:sp>
        <p:nvSpPr>
          <p:cNvPr id="3" name="Sottotitolo 2"/>
          <p:cNvSpPr>
            <a:spLocks noGrp="1"/>
          </p:cNvSpPr>
          <p:nvPr>
            <p:ph type="subTitle" idx="1"/>
          </p:nvPr>
        </p:nvSpPr>
        <p:spPr>
          <a:xfrm>
            <a:off x="3563888" y="1844824"/>
            <a:ext cx="5328592" cy="4536504"/>
          </a:xfrm>
          <a:solidFill>
            <a:srgbClr val="FFFF00"/>
          </a:solidFill>
          <a:ln w="25400">
            <a:solidFill>
              <a:srgbClr val="FF0000"/>
            </a:solidFill>
          </a:ln>
        </p:spPr>
        <p:txBody>
          <a:bodyPr>
            <a:noAutofit/>
          </a:bodyPr>
          <a:lstStyle/>
          <a:p>
            <a:pPr algn="just"/>
            <a:r>
              <a:rPr lang="it-IT" sz="2000" b="1" dirty="0" smtClean="0">
                <a:solidFill>
                  <a:srgbClr val="FF0000"/>
                </a:solidFill>
              </a:rPr>
              <a:t>Spesso, </a:t>
            </a:r>
            <a:r>
              <a:rPr lang="it-IT" sz="2000" dirty="0" smtClean="0">
                <a:solidFill>
                  <a:schemeClr val="tx1"/>
                </a:solidFill>
              </a:rPr>
              <a:t>quando si parla di masturbazione, si usa il termine "</a:t>
            </a:r>
            <a:r>
              <a:rPr lang="it-IT" sz="2000" b="1" dirty="0" smtClean="0">
                <a:solidFill>
                  <a:schemeClr val="tx1"/>
                </a:solidFill>
              </a:rPr>
              <a:t>onanismo</a:t>
            </a:r>
            <a:r>
              <a:rPr lang="it-IT" sz="2000" dirty="0" smtClean="0">
                <a:solidFill>
                  <a:schemeClr val="tx1"/>
                </a:solidFill>
              </a:rPr>
              <a:t>", in riferimento a un passo del Genesi (38,8-10), allorché un certo </a:t>
            </a:r>
            <a:r>
              <a:rPr lang="it-IT" sz="2000" dirty="0" err="1" smtClean="0">
                <a:solidFill>
                  <a:schemeClr val="tx1"/>
                </a:solidFill>
              </a:rPr>
              <a:t>Onan</a:t>
            </a:r>
            <a:r>
              <a:rPr lang="it-IT" sz="2000" dirty="0" smtClean="0">
                <a:solidFill>
                  <a:schemeClr val="tx1"/>
                </a:solidFill>
              </a:rPr>
              <a:t> venne condannato a morte perché, invece di fecondare la cognata </a:t>
            </a:r>
            <a:r>
              <a:rPr lang="it-IT" sz="2000" dirty="0" err="1" smtClean="0">
                <a:solidFill>
                  <a:schemeClr val="tx1"/>
                </a:solidFill>
              </a:rPr>
              <a:t>Tamar</a:t>
            </a:r>
            <a:r>
              <a:rPr lang="it-IT" sz="2000" dirty="0" smtClean="0">
                <a:solidFill>
                  <a:schemeClr val="tx1"/>
                </a:solidFill>
              </a:rPr>
              <a:t>, "disperdeva il seme per terra", cioè praticava il coito interrotto.</a:t>
            </a:r>
          </a:p>
          <a:p>
            <a:pPr algn="just"/>
            <a:r>
              <a:rPr lang="it-IT" sz="2000" b="1" dirty="0" err="1" smtClean="0">
                <a:solidFill>
                  <a:srgbClr val="FF0000"/>
                </a:solidFill>
              </a:rPr>
              <a:t>Onan</a:t>
            </a:r>
            <a:r>
              <a:rPr lang="it-IT" sz="2000" dirty="0" smtClean="0">
                <a:solidFill>
                  <a:schemeClr val="tx1"/>
                </a:solidFill>
              </a:rPr>
              <a:t> venne condannato perché la legge ebraica del levirato ("</a:t>
            </a:r>
            <a:r>
              <a:rPr lang="it-IT" sz="2000" dirty="0" err="1" smtClean="0">
                <a:solidFill>
                  <a:schemeClr val="tx1"/>
                </a:solidFill>
              </a:rPr>
              <a:t>levir</a:t>
            </a:r>
            <a:r>
              <a:rPr lang="it-IT" sz="2000" dirty="0" smtClean="0">
                <a:solidFill>
                  <a:schemeClr val="tx1"/>
                </a:solidFill>
              </a:rPr>
              <a:t>"= cognato) lo obbligava a sostituirsi al fratello morto, non avendo questi avuto figli maschi.</a:t>
            </a:r>
          </a:p>
          <a:p>
            <a:pPr algn="just"/>
            <a:r>
              <a:rPr lang="it-IT" sz="2000" b="1" dirty="0" smtClean="0">
                <a:solidFill>
                  <a:srgbClr val="FF0000"/>
                </a:solidFill>
              </a:rPr>
              <a:t>In seguito </a:t>
            </a:r>
            <a:r>
              <a:rPr lang="it-IT" sz="2000" dirty="0" smtClean="0">
                <a:solidFill>
                  <a:schemeClr val="tx1"/>
                </a:solidFill>
              </a:rPr>
              <a:t>la chiesa si servì dell'episodio per condannare, insieme al coito interrotto, anche la masturbazione, finché la parola onanismo entrò nella terminologia medica.</a:t>
            </a:r>
            <a:endParaRPr lang="it-IT" sz="2000" dirty="0">
              <a:solidFill>
                <a:schemeClr val="tx1"/>
              </a:solidFill>
            </a:endParaRPr>
          </a:p>
        </p:txBody>
      </p:sp>
      <p:sp>
        <p:nvSpPr>
          <p:cNvPr id="5" name="Segnaposto data 4"/>
          <p:cNvSpPr>
            <a:spLocks noGrp="1"/>
          </p:cNvSpPr>
          <p:nvPr>
            <p:ph type="dt" sz="half" idx="10"/>
          </p:nvPr>
        </p:nvSpPr>
        <p:spPr/>
        <p:txBody>
          <a:bodyPr/>
          <a:lstStyle/>
          <a:p>
            <a:fld id="{A55F05F0-7E62-4F78-B041-6F188A6BFC2E}" type="datetime1">
              <a:rPr lang="it-IT" smtClean="0"/>
              <a:pPr/>
              <a:t>28/04/2020</a:t>
            </a:fld>
            <a:endParaRPr lang="it-IT"/>
          </a:p>
        </p:txBody>
      </p:sp>
      <p:sp>
        <p:nvSpPr>
          <p:cNvPr id="6" name="Segnaposto numero diapositiva 5"/>
          <p:cNvSpPr>
            <a:spLocks noGrp="1"/>
          </p:cNvSpPr>
          <p:nvPr>
            <p:ph type="sldNum" sz="quarter" idx="12"/>
          </p:nvPr>
        </p:nvSpPr>
        <p:spPr/>
        <p:txBody>
          <a:bodyPr/>
          <a:lstStyle/>
          <a:p>
            <a:fld id="{733A450E-1895-4CD2-A1AD-4A2F909E8E84}" type="slidenum">
              <a:rPr lang="it-IT" smtClean="0"/>
              <a:pPr/>
              <a:t>16</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Onanismo e masturbazione</a:t>
            </a:r>
            <a:endParaRPr lang="it-IT" sz="2800" dirty="0">
              <a:solidFill>
                <a:srgbClr val="0070C0"/>
              </a:solidFill>
            </a:endParaRPr>
          </a:p>
        </p:txBody>
      </p:sp>
      <p:pic>
        <p:nvPicPr>
          <p:cNvPr id="11266" name="Picture 2" descr="C:\Users\Master\Desktop\13.jpg"/>
          <p:cNvPicPr>
            <a:picLocks noChangeAspect="1" noChangeArrowheads="1"/>
          </p:cNvPicPr>
          <p:nvPr/>
        </p:nvPicPr>
        <p:blipFill>
          <a:blip r:embed="rId2" cstate="print"/>
          <a:srcRect/>
          <a:stretch>
            <a:fillRect/>
          </a:stretch>
        </p:blipFill>
        <p:spPr bwMode="auto">
          <a:xfrm>
            <a:off x="179512" y="2852936"/>
            <a:ext cx="3243027" cy="230425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1266"/>
                                        </p:tgtEl>
                                        <p:attrNameLst>
                                          <p:attrName>style.visibility</p:attrName>
                                        </p:attrNameLst>
                                      </p:cBhvr>
                                      <p:to>
                                        <p:strVal val="visible"/>
                                      </p:to>
                                    </p:set>
                                    <p:anim calcmode="lin" valueType="num">
                                      <p:cBhvr>
                                        <p:cTn id="14" dur="500" fill="hold"/>
                                        <p:tgtEl>
                                          <p:spTgt spid="11266"/>
                                        </p:tgtEl>
                                        <p:attrNameLst>
                                          <p:attrName>ppt_w</p:attrName>
                                        </p:attrNameLst>
                                      </p:cBhvr>
                                      <p:tavLst>
                                        <p:tav tm="0">
                                          <p:val>
                                            <p:fltVal val="0"/>
                                          </p:val>
                                        </p:tav>
                                        <p:tav tm="100000">
                                          <p:val>
                                            <p:strVal val="#ppt_w"/>
                                          </p:val>
                                        </p:tav>
                                      </p:tavLst>
                                    </p:anim>
                                    <p:anim calcmode="lin" valueType="num">
                                      <p:cBhvr>
                                        <p:cTn id="15" dur="500" fill="hold"/>
                                        <p:tgtEl>
                                          <p:spTgt spid="11266"/>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2511"/>
          </a:xfrm>
          <a:solidFill>
            <a:schemeClr val="tx2">
              <a:lumMod val="20000"/>
              <a:lumOff val="80000"/>
            </a:schemeClr>
          </a:solidFill>
          <a:ln w="25400">
            <a:solidFill>
              <a:schemeClr val="accent1"/>
            </a:solidFill>
          </a:ln>
        </p:spPr>
        <p:txBody>
          <a:bodyPr>
            <a:normAutofit/>
          </a:bodyPr>
          <a:lstStyle/>
          <a:p>
            <a:r>
              <a:rPr lang="it-IT" sz="4000" b="1" dirty="0" smtClean="0">
                <a:solidFill>
                  <a:srgbClr val="FF0000"/>
                </a:solidFill>
              </a:rPr>
              <a:t>Teoria e prassi della masturbazione</a:t>
            </a:r>
            <a:endParaRPr lang="it-IT" sz="4000" b="1" dirty="0">
              <a:solidFill>
                <a:srgbClr val="FF0000"/>
              </a:solidFill>
              <a:latin typeface="Arial" pitchFamily="34" charset="0"/>
              <a:cs typeface="Arial" pitchFamily="34" charset="0"/>
            </a:endParaRPr>
          </a:p>
        </p:txBody>
      </p:sp>
      <p:sp>
        <p:nvSpPr>
          <p:cNvPr id="5" name="Segnaposto data 4"/>
          <p:cNvSpPr>
            <a:spLocks noGrp="1"/>
          </p:cNvSpPr>
          <p:nvPr>
            <p:ph type="dt" sz="half" idx="10"/>
          </p:nvPr>
        </p:nvSpPr>
        <p:spPr/>
        <p:txBody>
          <a:bodyPr/>
          <a:lstStyle/>
          <a:p>
            <a:fld id="{A55F05F0-7E62-4F78-B041-6F188A6BFC2E}" type="datetime1">
              <a:rPr lang="it-IT" smtClean="0"/>
              <a:pPr/>
              <a:t>28/04/2020</a:t>
            </a:fld>
            <a:endParaRPr lang="it-IT"/>
          </a:p>
        </p:txBody>
      </p:sp>
      <p:sp>
        <p:nvSpPr>
          <p:cNvPr id="6" name="Segnaposto numero diapositiva 5"/>
          <p:cNvSpPr>
            <a:spLocks noGrp="1"/>
          </p:cNvSpPr>
          <p:nvPr>
            <p:ph type="sldNum" sz="quarter" idx="12"/>
          </p:nvPr>
        </p:nvSpPr>
        <p:spPr/>
        <p:txBody>
          <a:bodyPr/>
          <a:lstStyle/>
          <a:p>
            <a:fld id="{733A450E-1895-4CD2-A1AD-4A2F909E8E84}" type="slidenum">
              <a:rPr lang="it-IT" smtClean="0"/>
              <a:pPr/>
              <a:t>17</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Per concludere</a:t>
            </a:r>
            <a:endParaRPr lang="it-IT" sz="2800" dirty="0">
              <a:solidFill>
                <a:srgbClr val="0070C0"/>
              </a:solidFill>
            </a:endParaRPr>
          </a:p>
        </p:txBody>
      </p:sp>
      <p:sp>
        <p:nvSpPr>
          <p:cNvPr id="9" name="CasellaDiTesto 8"/>
          <p:cNvSpPr txBox="1"/>
          <p:nvPr/>
        </p:nvSpPr>
        <p:spPr>
          <a:xfrm>
            <a:off x="323528" y="1700808"/>
            <a:ext cx="8496944" cy="2246769"/>
          </a:xfrm>
          <a:prstGeom prst="rect">
            <a:avLst/>
          </a:prstGeom>
          <a:solidFill>
            <a:srgbClr val="FFFF00"/>
          </a:solidFill>
          <a:ln w="25400">
            <a:solidFill>
              <a:schemeClr val="accent1"/>
            </a:solidFill>
          </a:ln>
        </p:spPr>
        <p:txBody>
          <a:bodyPr wrap="square" rtlCol="0">
            <a:spAutoFit/>
          </a:bodyPr>
          <a:lstStyle/>
          <a:p>
            <a:pPr algn="just"/>
            <a:r>
              <a:rPr lang="it-IT" sz="2000" b="1" dirty="0" smtClean="0">
                <a:solidFill>
                  <a:srgbClr val="FF0000"/>
                </a:solidFill>
              </a:rPr>
              <a:t>Ancora una volta i genitori </a:t>
            </a:r>
            <a:r>
              <a:rPr lang="it-IT" sz="2000" dirty="0" smtClean="0"/>
              <a:t>sono chiamati in causa per svolgere il ruolo di guida e di accompagnamento, ponendosi in una posizione di adulti coscienti e responsabili, specialmente nell’età evolutiva dei propri figli.</a:t>
            </a:r>
          </a:p>
          <a:p>
            <a:pPr algn="just"/>
            <a:r>
              <a:rPr lang="it-IT" sz="2000" b="1" dirty="0" smtClean="0">
                <a:solidFill>
                  <a:srgbClr val="FF0000"/>
                </a:solidFill>
              </a:rPr>
              <a:t>Adulti, capaci di guidare </a:t>
            </a:r>
            <a:r>
              <a:rPr lang="it-IT" sz="2000" dirty="0" smtClean="0"/>
              <a:t>i ragazzi e le ragazze nella consapevolezza della propria identità sessuale, per superare tabù e pregiudizi sulla masturbazione negli adolescenti  e sull’autoerotismo, di guidarli verso una serena ed appagante conquista del proprio eros.</a:t>
            </a:r>
            <a:endParaRPr lang="it-IT" sz="2000" dirty="0"/>
          </a:p>
        </p:txBody>
      </p:sp>
      <p:pic>
        <p:nvPicPr>
          <p:cNvPr id="10" name="Picture 2" descr="C:\Users\Master\Desktop\Raccolta foto\foto PPT\Preadolescenza\g1.jpg"/>
          <p:cNvPicPr>
            <a:picLocks noChangeAspect="1" noChangeArrowheads="1"/>
          </p:cNvPicPr>
          <p:nvPr/>
        </p:nvPicPr>
        <p:blipFill>
          <a:blip r:embed="rId2" cstate="print"/>
          <a:srcRect/>
          <a:stretch>
            <a:fillRect/>
          </a:stretch>
        </p:blipFill>
        <p:spPr bwMode="auto">
          <a:xfrm>
            <a:off x="2627784" y="4077072"/>
            <a:ext cx="3816424" cy="2539659"/>
          </a:xfrm>
          <a:prstGeom prst="rect">
            <a:avLst/>
          </a:prstGeom>
          <a:noFill/>
          <a:ln w="25400">
            <a:solidFill>
              <a:srgbClr val="0070C0"/>
            </a:solidFill>
          </a:ln>
        </p:spPr>
      </p:pic>
      <p:sp>
        <p:nvSpPr>
          <p:cNvPr id="11" name="CasellaDiTesto 10"/>
          <p:cNvSpPr txBox="1"/>
          <p:nvPr/>
        </p:nvSpPr>
        <p:spPr>
          <a:xfrm>
            <a:off x="6660232" y="4797152"/>
            <a:ext cx="2016224" cy="1107996"/>
          </a:xfrm>
          <a:prstGeom prst="rect">
            <a:avLst/>
          </a:prstGeom>
          <a:noFill/>
        </p:spPr>
        <p:txBody>
          <a:bodyPr wrap="square" rtlCol="0">
            <a:spAutoFit/>
          </a:bodyPr>
          <a:lstStyle/>
          <a:p>
            <a:pPr algn="ctr"/>
            <a:r>
              <a:rPr lang="it-IT" sz="6600" b="1" dirty="0" smtClean="0">
                <a:solidFill>
                  <a:srgbClr val="FF0000"/>
                </a:solidFill>
              </a:rPr>
              <a:t>FINE</a:t>
            </a:r>
            <a:endParaRPr lang="it-IT" sz="66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1000"/>
                                        <p:tgtEl>
                                          <p:spTgt spid="9"/>
                                        </p:tgtEl>
                                      </p:cBhvr>
                                    </p:animEffect>
                                    <p:anim calcmode="lin" valueType="num">
                                      <p:cBhvr>
                                        <p:cTn id="21" dur="1000" fill="hold"/>
                                        <p:tgtEl>
                                          <p:spTgt spid="9"/>
                                        </p:tgtEl>
                                        <p:attrNameLst>
                                          <p:attrName>ppt_x</p:attrName>
                                        </p:attrNameLst>
                                      </p:cBhvr>
                                      <p:tavLst>
                                        <p:tav tm="0">
                                          <p:val>
                                            <p:strVal val="#ppt_x"/>
                                          </p:val>
                                        </p:tav>
                                        <p:tav tm="100000">
                                          <p:val>
                                            <p:strVal val="#ppt_x"/>
                                          </p:val>
                                        </p:tav>
                                      </p:tavLst>
                                    </p:anim>
                                    <p:anim calcmode="lin" valueType="num">
                                      <p:cBhvr>
                                        <p:cTn id="2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1000"/>
                                        <p:tgtEl>
                                          <p:spTgt spid="11"/>
                                        </p:tgtEl>
                                      </p:cBhvr>
                                    </p:animEffect>
                                    <p:anim calcmode="lin" valueType="num">
                                      <p:cBhvr>
                                        <p:cTn id="28" dur="1000" fill="hold"/>
                                        <p:tgtEl>
                                          <p:spTgt spid="11"/>
                                        </p:tgtEl>
                                        <p:attrNameLst>
                                          <p:attrName>ppt_x</p:attrName>
                                        </p:attrNameLst>
                                      </p:cBhvr>
                                      <p:tavLst>
                                        <p:tav tm="0">
                                          <p:val>
                                            <p:strVal val="#ppt_x"/>
                                          </p:val>
                                        </p:tav>
                                        <p:tav tm="100000">
                                          <p:val>
                                            <p:strVal val="#ppt_x"/>
                                          </p:val>
                                        </p:tav>
                                      </p:tavLst>
                                    </p:anim>
                                    <p:anim calcmode="lin" valueType="num">
                                      <p:cBhvr>
                                        <p:cTn id="2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2511"/>
          </a:xfrm>
          <a:solidFill>
            <a:schemeClr val="tx2">
              <a:lumMod val="20000"/>
              <a:lumOff val="80000"/>
            </a:schemeClr>
          </a:solidFill>
          <a:ln w="25400">
            <a:solidFill>
              <a:schemeClr val="accent1"/>
            </a:solidFill>
          </a:ln>
        </p:spPr>
        <p:txBody>
          <a:bodyPr>
            <a:normAutofit/>
          </a:bodyPr>
          <a:lstStyle/>
          <a:p>
            <a:r>
              <a:rPr lang="it-IT" sz="4000" b="1" dirty="0" smtClean="0">
                <a:solidFill>
                  <a:srgbClr val="FF0000"/>
                </a:solidFill>
              </a:rPr>
              <a:t>Teoria e prassi della masturbazione</a:t>
            </a:r>
            <a:endParaRPr lang="it-IT" sz="4000" b="1" dirty="0">
              <a:solidFill>
                <a:srgbClr val="FF0000"/>
              </a:solidFill>
              <a:latin typeface="Arial" pitchFamily="34" charset="0"/>
              <a:cs typeface="Arial" pitchFamily="34" charset="0"/>
            </a:endParaRPr>
          </a:p>
        </p:txBody>
      </p:sp>
      <p:sp>
        <p:nvSpPr>
          <p:cNvPr id="3" name="Sottotitolo 2"/>
          <p:cNvSpPr>
            <a:spLocks noGrp="1"/>
          </p:cNvSpPr>
          <p:nvPr>
            <p:ph type="subTitle" idx="1"/>
          </p:nvPr>
        </p:nvSpPr>
        <p:spPr>
          <a:xfrm>
            <a:off x="3563888" y="1916832"/>
            <a:ext cx="5328592" cy="4464496"/>
          </a:xfrm>
          <a:solidFill>
            <a:srgbClr val="FFFF00"/>
          </a:solidFill>
          <a:ln w="25400">
            <a:solidFill>
              <a:srgbClr val="FF0000"/>
            </a:solidFill>
          </a:ln>
        </p:spPr>
        <p:txBody>
          <a:bodyPr>
            <a:noAutofit/>
          </a:bodyPr>
          <a:lstStyle/>
          <a:p>
            <a:pPr algn="just"/>
            <a:r>
              <a:rPr lang="it-IT" sz="2000" b="1" dirty="0" smtClean="0">
                <a:solidFill>
                  <a:srgbClr val="FF0000"/>
                </a:solidFill>
              </a:rPr>
              <a:t>E’ una pratica</a:t>
            </a:r>
            <a:r>
              <a:rPr lang="it-IT" sz="2000" dirty="0" smtClean="0">
                <a:solidFill>
                  <a:schemeClr val="tx1"/>
                </a:solidFill>
              </a:rPr>
              <a:t> autoerotica consistente nella sollecitazione volontaria degli organi sessuali o, più raramente, di altre parti del corpo, per ottenere piacere sessuale.</a:t>
            </a:r>
          </a:p>
          <a:p>
            <a:pPr algn="just"/>
            <a:r>
              <a:rPr lang="it-IT" sz="2000" b="1" dirty="0" smtClean="0">
                <a:solidFill>
                  <a:srgbClr val="FF0000"/>
                </a:solidFill>
              </a:rPr>
              <a:t>Il termine </a:t>
            </a:r>
            <a:r>
              <a:rPr lang="it-IT" sz="2000" dirty="0" smtClean="0">
                <a:solidFill>
                  <a:schemeClr val="tx1"/>
                </a:solidFill>
              </a:rPr>
              <a:t>è comunemente usato per definire la stimolazione erotica degli organi sessuali, come il pene e i testicoli nell'uomo e il clitoride e la vulva nelle donne.</a:t>
            </a:r>
          </a:p>
          <a:p>
            <a:pPr algn="just"/>
            <a:r>
              <a:rPr lang="it-IT" sz="2000" b="1" dirty="0" smtClean="0">
                <a:solidFill>
                  <a:srgbClr val="FF0000"/>
                </a:solidFill>
              </a:rPr>
              <a:t>Possono essere sollecitate </a:t>
            </a:r>
            <a:r>
              <a:rPr lang="it-IT" sz="2000" dirty="0" smtClean="0">
                <a:solidFill>
                  <a:schemeClr val="tx1"/>
                </a:solidFill>
              </a:rPr>
              <a:t>anche altre aree sensibili del corpo come i capezzoli e l'ano, effettuate con le mani, con l'acqua o con oggetti, utilizzati anche solo per una semplice pressione. </a:t>
            </a:r>
          </a:p>
          <a:p>
            <a:pPr algn="just"/>
            <a:r>
              <a:rPr lang="it-IT" sz="2000" b="1" dirty="0" smtClean="0">
                <a:solidFill>
                  <a:srgbClr val="FF0000"/>
                </a:solidFill>
              </a:rPr>
              <a:t>Tale stimolazione </a:t>
            </a:r>
            <a:r>
              <a:rPr lang="it-IT" sz="2000" dirty="0" smtClean="0">
                <a:solidFill>
                  <a:schemeClr val="tx1"/>
                </a:solidFill>
              </a:rPr>
              <a:t>può essere effettuata su se stessi o su un'altra persona (petting).</a:t>
            </a:r>
            <a:endParaRPr lang="it-IT" sz="1800" b="1" dirty="0">
              <a:solidFill>
                <a:schemeClr val="tx1"/>
              </a:solidFill>
            </a:endParaRPr>
          </a:p>
        </p:txBody>
      </p:sp>
      <p:sp>
        <p:nvSpPr>
          <p:cNvPr id="5" name="Segnaposto data 4"/>
          <p:cNvSpPr>
            <a:spLocks noGrp="1"/>
          </p:cNvSpPr>
          <p:nvPr>
            <p:ph type="dt" sz="half" idx="10"/>
          </p:nvPr>
        </p:nvSpPr>
        <p:spPr/>
        <p:txBody>
          <a:bodyPr/>
          <a:lstStyle/>
          <a:p>
            <a:fld id="{A55F05F0-7E62-4F78-B041-6F188A6BFC2E}" type="datetime1">
              <a:rPr lang="it-IT" smtClean="0"/>
              <a:pPr/>
              <a:t>28/04/2020</a:t>
            </a:fld>
            <a:endParaRPr lang="it-IT"/>
          </a:p>
        </p:txBody>
      </p:sp>
      <p:sp>
        <p:nvSpPr>
          <p:cNvPr id="6" name="Segnaposto numero diapositiva 5"/>
          <p:cNvSpPr>
            <a:spLocks noGrp="1"/>
          </p:cNvSpPr>
          <p:nvPr>
            <p:ph type="sldNum" sz="quarter" idx="12"/>
          </p:nvPr>
        </p:nvSpPr>
        <p:spPr/>
        <p:txBody>
          <a:bodyPr/>
          <a:lstStyle/>
          <a:p>
            <a:fld id="{733A450E-1895-4CD2-A1AD-4A2F909E8E84}" type="slidenum">
              <a:rPr lang="it-IT" smtClean="0"/>
              <a:pPr/>
              <a:t>2</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Cos’è la masturbazione?</a:t>
            </a:r>
            <a:endParaRPr lang="it-IT" sz="2800" b="1" dirty="0">
              <a:solidFill>
                <a:srgbClr val="0070C0"/>
              </a:solidFill>
            </a:endParaRPr>
          </a:p>
        </p:txBody>
      </p:sp>
      <p:pic>
        <p:nvPicPr>
          <p:cNvPr id="3074" name="Picture 2" descr="C:\Users\Master\Desktop\4.png"/>
          <p:cNvPicPr>
            <a:picLocks noChangeAspect="1" noChangeArrowheads="1"/>
          </p:cNvPicPr>
          <p:nvPr/>
        </p:nvPicPr>
        <p:blipFill>
          <a:blip r:embed="rId2" cstate="print"/>
          <a:srcRect/>
          <a:stretch>
            <a:fillRect/>
          </a:stretch>
        </p:blipFill>
        <p:spPr bwMode="auto">
          <a:xfrm>
            <a:off x="683568" y="1913490"/>
            <a:ext cx="2232248" cy="449075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3074"/>
                                        </p:tgtEl>
                                        <p:attrNameLst>
                                          <p:attrName>style.visibility</p:attrName>
                                        </p:attrNameLst>
                                      </p:cBhvr>
                                      <p:to>
                                        <p:strVal val="visible"/>
                                      </p:to>
                                    </p:set>
                                    <p:anim calcmode="lin" valueType="num">
                                      <p:cBhvr>
                                        <p:cTn id="14" dur="500" fill="hold"/>
                                        <p:tgtEl>
                                          <p:spTgt spid="3074"/>
                                        </p:tgtEl>
                                        <p:attrNameLst>
                                          <p:attrName>ppt_w</p:attrName>
                                        </p:attrNameLst>
                                      </p:cBhvr>
                                      <p:tavLst>
                                        <p:tav tm="0">
                                          <p:val>
                                            <p:fltVal val="0"/>
                                          </p:val>
                                        </p:tav>
                                        <p:tav tm="100000">
                                          <p:val>
                                            <p:strVal val="#ppt_w"/>
                                          </p:val>
                                        </p:tav>
                                      </p:tavLst>
                                    </p:anim>
                                    <p:anim calcmode="lin" valueType="num">
                                      <p:cBhvr>
                                        <p:cTn id="15" dur="500" fill="hold"/>
                                        <p:tgtEl>
                                          <p:spTgt spid="3074"/>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2511"/>
          </a:xfrm>
          <a:solidFill>
            <a:schemeClr val="tx2">
              <a:lumMod val="20000"/>
              <a:lumOff val="80000"/>
            </a:schemeClr>
          </a:solidFill>
          <a:ln w="25400">
            <a:solidFill>
              <a:schemeClr val="accent1"/>
            </a:solidFill>
          </a:ln>
        </p:spPr>
        <p:txBody>
          <a:bodyPr>
            <a:normAutofit/>
          </a:bodyPr>
          <a:lstStyle/>
          <a:p>
            <a:r>
              <a:rPr lang="it-IT" sz="4000" b="1" dirty="0" smtClean="0">
                <a:solidFill>
                  <a:srgbClr val="FF0000"/>
                </a:solidFill>
              </a:rPr>
              <a:t>Teoria e prassi della masturbazione</a:t>
            </a:r>
            <a:endParaRPr lang="it-IT" sz="4000" b="1" dirty="0">
              <a:solidFill>
                <a:srgbClr val="FF0000"/>
              </a:solidFill>
              <a:latin typeface="Arial" pitchFamily="34" charset="0"/>
              <a:cs typeface="Arial" pitchFamily="34" charset="0"/>
            </a:endParaRPr>
          </a:p>
        </p:txBody>
      </p:sp>
      <p:sp>
        <p:nvSpPr>
          <p:cNvPr id="3" name="Sottotitolo 2"/>
          <p:cNvSpPr>
            <a:spLocks noGrp="1"/>
          </p:cNvSpPr>
          <p:nvPr>
            <p:ph type="subTitle" idx="1"/>
          </p:nvPr>
        </p:nvSpPr>
        <p:spPr>
          <a:xfrm>
            <a:off x="251520" y="1988840"/>
            <a:ext cx="4536504" cy="4464496"/>
          </a:xfrm>
          <a:solidFill>
            <a:srgbClr val="FFFF00"/>
          </a:solidFill>
          <a:ln w="25400">
            <a:solidFill>
              <a:srgbClr val="FF0000"/>
            </a:solidFill>
          </a:ln>
        </p:spPr>
        <p:txBody>
          <a:bodyPr>
            <a:noAutofit/>
          </a:bodyPr>
          <a:lstStyle/>
          <a:p>
            <a:pPr algn="just"/>
            <a:r>
              <a:rPr lang="it-IT" sz="2400" b="1" dirty="0" smtClean="0">
                <a:solidFill>
                  <a:srgbClr val="FF0000"/>
                </a:solidFill>
              </a:rPr>
              <a:t>Sicuramente</a:t>
            </a:r>
            <a:r>
              <a:rPr lang="it-IT" sz="2400" dirty="0" smtClean="0">
                <a:solidFill>
                  <a:schemeClr val="tx1"/>
                </a:solidFill>
              </a:rPr>
              <a:t> la praticano le scimmie (con le mani), i cani, i cavalli e gli asini (sfregando il pene contro il proprio ventre), i cervi (che si strofinano contro tronchi d'albero), il delfino (che si strofina sul dorso di una tartaruga), e poi le cagne, le gatte, le cavalle, le mucche (che sfregano i genitali per terra o contro tronchi d'albero) quando durante l'estro non trovano il maschio.</a:t>
            </a:r>
          </a:p>
          <a:p>
            <a:endParaRPr lang="it-IT" sz="2000" b="1" dirty="0">
              <a:solidFill>
                <a:schemeClr val="tx1"/>
              </a:solidFill>
            </a:endParaRPr>
          </a:p>
        </p:txBody>
      </p:sp>
      <p:sp>
        <p:nvSpPr>
          <p:cNvPr id="5" name="Segnaposto data 4"/>
          <p:cNvSpPr>
            <a:spLocks noGrp="1"/>
          </p:cNvSpPr>
          <p:nvPr>
            <p:ph type="dt" sz="half" idx="10"/>
          </p:nvPr>
        </p:nvSpPr>
        <p:spPr/>
        <p:txBody>
          <a:bodyPr/>
          <a:lstStyle/>
          <a:p>
            <a:fld id="{A55F05F0-7E62-4F78-B041-6F188A6BFC2E}" type="datetime1">
              <a:rPr lang="it-IT" smtClean="0"/>
              <a:pPr/>
              <a:t>28/04/2020</a:t>
            </a:fld>
            <a:endParaRPr lang="it-IT"/>
          </a:p>
        </p:txBody>
      </p:sp>
      <p:sp>
        <p:nvSpPr>
          <p:cNvPr id="6" name="Segnaposto numero diapositiva 5"/>
          <p:cNvSpPr>
            <a:spLocks noGrp="1"/>
          </p:cNvSpPr>
          <p:nvPr>
            <p:ph type="sldNum" sz="quarter" idx="12"/>
          </p:nvPr>
        </p:nvSpPr>
        <p:spPr/>
        <p:txBody>
          <a:bodyPr/>
          <a:lstStyle/>
          <a:p>
            <a:fld id="{733A450E-1895-4CD2-A1AD-4A2F909E8E84}" type="slidenum">
              <a:rPr lang="it-IT" smtClean="0"/>
              <a:pPr/>
              <a:t>3</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La praticano anche molti animali</a:t>
            </a:r>
            <a:endParaRPr lang="it-IT" sz="2800" b="1" dirty="0">
              <a:solidFill>
                <a:srgbClr val="0070C0"/>
              </a:solidFill>
            </a:endParaRPr>
          </a:p>
        </p:txBody>
      </p:sp>
      <p:pic>
        <p:nvPicPr>
          <p:cNvPr id="1026" name="Picture 2" descr="C:\Users\Master\Desktop\1.jpg"/>
          <p:cNvPicPr>
            <a:picLocks noChangeAspect="1" noChangeArrowheads="1"/>
          </p:cNvPicPr>
          <p:nvPr/>
        </p:nvPicPr>
        <p:blipFill>
          <a:blip r:embed="rId2" cstate="print"/>
          <a:srcRect l="31100"/>
          <a:stretch>
            <a:fillRect/>
          </a:stretch>
        </p:blipFill>
        <p:spPr bwMode="auto">
          <a:xfrm>
            <a:off x="5004048" y="2708920"/>
            <a:ext cx="3638067" cy="2844726"/>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 calcmode="lin" valueType="num">
                                      <p:cBhvr>
                                        <p:cTn id="14" dur="500" fill="hold"/>
                                        <p:tgtEl>
                                          <p:spTgt spid="1026"/>
                                        </p:tgtEl>
                                        <p:attrNameLst>
                                          <p:attrName>ppt_w</p:attrName>
                                        </p:attrNameLst>
                                      </p:cBhvr>
                                      <p:tavLst>
                                        <p:tav tm="0">
                                          <p:val>
                                            <p:fltVal val="0"/>
                                          </p:val>
                                        </p:tav>
                                        <p:tav tm="100000">
                                          <p:val>
                                            <p:strVal val="#ppt_w"/>
                                          </p:val>
                                        </p:tav>
                                      </p:tavLst>
                                    </p:anim>
                                    <p:anim calcmode="lin" valueType="num">
                                      <p:cBhvr>
                                        <p:cTn id="15" dur="500" fill="hold"/>
                                        <p:tgtEl>
                                          <p:spTgt spid="1026"/>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2511"/>
          </a:xfrm>
          <a:solidFill>
            <a:schemeClr val="tx2">
              <a:lumMod val="20000"/>
              <a:lumOff val="80000"/>
            </a:schemeClr>
          </a:solidFill>
          <a:ln w="25400">
            <a:solidFill>
              <a:schemeClr val="accent1"/>
            </a:solidFill>
          </a:ln>
        </p:spPr>
        <p:txBody>
          <a:bodyPr>
            <a:normAutofit/>
          </a:bodyPr>
          <a:lstStyle/>
          <a:p>
            <a:r>
              <a:rPr lang="it-IT" sz="4000" b="1" dirty="0" smtClean="0">
                <a:solidFill>
                  <a:srgbClr val="FF0000"/>
                </a:solidFill>
              </a:rPr>
              <a:t>Teoria e prassi della masturbazione</a:t>
            </a:r>
            <a:endParaRPr lang="it-IT" sz="4000" b="1" dirty="0">
              <a:solidFill>
                <a:srgbClr val="FF0000"/>
              </a:solidFill>
              <a:latin typeface="Arial" pitchFamily="34" charset="0"/>
              <a:cs typeface="Arial" pitchFamily="34" charset="0"/>
            </a:endParaRPr>
          </a:p>
        </p:txBody>
      </p:sp>
      <p:sp>
        <p:nvSpPr>
          <p:cNvPr id="3" name="Sottotitolo 2"/>
          <p:cNvSpPr>
            <a:spLocks noGrp="1"/>
          </p:cNvSpPr>
          <p:nvPr>
            <p:ph type="subTitle" idx="1"/>
          </p:nvPr>
        </p:nvSpPr>
        <p:spPr>
          <a:xfrm>
            <a:off x="2483768" y="1844824"/>
            <a:ext cx="6408712" cy="4536504"/>
          </a:xfrm>
          <a:solidFill>
            <a:srgbClr val="FFFF00"/>
          </a:solidFill>
          <a:ln w="25400">
            <a:solidFill>
              <a:srgbClr val="FF0000"/>
            </a:solidFill>
          </a:ln>
        </p:spPr>
        <p:txBody>
          <a:bodyPr>
            <a:noAutofit/>
          </a:bodyPr>
          <a:lstStyle/>
          <a:p>
            <a:pPr algn="just"/>
            <a:r>
              <a:rPr lang="it-IT" sz="2000" b="1" dirty="0" smtClean="0">
                <a:solidFill>
                  <a:srgbClr val="FF0000"/>
                </a:solidFill>
              </a:rPr>
              <a:t>E’ comune nei maschi e nelle femmine: </a:t>
            </a:r>
            <a:r>
              <a:rPr lang="it-IT" sz="2000" dirty="0" smtClean="0">
                <a:solidFill>
                  <a:schemeClr val="tx1"/>
                </a:solidFill>
              </a:rPr>
              <a:t>può essere praticata dalla prima infanzia all'età avanzata. </a:t>
            </a:r>
          </a:p>
          <a:p>
            <a:pPr algn="just"/>
            <a:r>
              <a:rPr lang="it-IT" sz="2000" b="1" dirty="0" smtClean="0">
                <a:solidFill>
                  <a:srgbClr val="FF0000"/>
                </a:solidFill>
              </a:rPr>
              <a:t>Infatti, </a:t>
            </a:r>
            <a:r>
              <a:rPr lang="it-IT" sz="2000" dirty="0" smtClean="0">
                <a:solidFill>
                  <a:schemeClr val="tx1"/>
                </a:solidFill>
              </a:rPr>
              <a:t>un bambino che succhia l'alluce del suo piede sta già facendo dell'autoerotismo, anche se nessuno se ne preoccupa.</a:t>
            </a:r>
          </a:p>
          <a:p>
            <a:pPr algn="just"/>
            <a:r>
              <a:rPr lang="it-IT" sz="2000" b="1" dirty="0" smtClean="0">
                <a:solidFill>
                  <a:srgbClr val="FF0000"/>
                </a:solidFill>
              </a:rPr>
              <a:t>Bambini/e</a:t>
            </a:r>
            <a:r>
              <a:rPr lang="it-IT" sz="2000" dirty="0" smtClean="0">
                <a:solidFill>
                  <a:schemeClr val="tx1"/>
                </a:solidFill>
              </a:rPr>
              <a:t> trovano piacevole toccarsi i genitali anche se non si masturbano metodicamente, anche se non provano orgasmo, anche se, di fronte a questa esplorazione corporea sui genitali, gli adulti si sentono un po' preoccupati.</a:t>
            </a:r>
          </a:p>
          <a:p>
            <a:pPr algn="just"/>
            <a:r>
              <a:rPr lang="it-IT" sz="2000" b="1" dirty="0" smtClean="0">
                <a:solidFill>
                  <a:srgbClr val="FF0000"/>
                </a:solidFill>
              </a:rPr>
              <a:t>Si può dire, </a:t>
            </a:r>
            <a:r>
              <a:rPr lang="it-IT" sz="2000" dirty="0" smtClean="0">
                <a:solidFill>
                  <a:schemeClr val="tx1"/>
                </a:solidFill>
              </a:rPr>
              <a:t>in un certo senso, che l'autoerotismo inizia come una risposta automatica alle stimolazioni involontarie, dovute all'elevarsi delle concentrazioni ormonali. </a:t>
            </a:r>
          </a:p>
          <a:p>
            <a:pPr algn="just"/>
            <a:r>
              <a:rPr lang="it-IT" sz="2000" b="1" dirty="0" smtClean="0">
                <a:solidFill>
                  <a:srgbClr val="FF0000"/>
                </a:solidFill>
              </a:rPr>
              <a:t>Perché</a:t>
            </a:r>
            <a:r>
              <a:rPr lang="it-IT" sz="2000" dirty="0" smtClean="0">
                <a:solidFill>
                  <a:schemeClr val="tx1"/>
                </a:solidFill>
              </a:rPr>
              <a:t> non ci sia questo automatismo, occorre uno sforzo di volontà.</a:t>
            </a:r>
          </a:p>
          <a:p>
            <a:pPr algn="just"/>
            <a:endParaRPr lang="it-IT" sz="1800" b="1" dirty="0">
              <a:solidFill>
                <a:schemeClr val="tx1"/>
              </a:solidFill>
            </a:endParaRPr>
          </a:p>
        </p:txBody>
      </p:sp>
      <p:sp>
        <p:nvSpPr>
          <p:cNvPr id="5" name="Segnaposto data 4"/>
          <p:cNvSpPr>
            <a:spLocks noGrp="1"/>
          </p:cNvSpPr>
          <p:nvPr>
            <p:ph type="dt" sz="half" idx="10"/>
          </p:nvPr>
        </p:nvSpPr>
        <p:spPr/>
        <p:txBody>
          <a:bodyPr/>
          <a:lstStyle/>
          <a:p>
            <a:fld id="{A55F05F0-7E62-4F78-B041-6F188A6BFC2E}" type="datetime1">
              <a:rPr lang="it-IT" smtClean="0"/>
              <a:pPr/>
              <a:t>28/04/2020</a:t>
            </a:fld>
            <a:endParaRPr lang="it-IT"/>
          </a:p>
        </p:txBody>
      </p:sp>
      <p:sp>
        <p:nvSpPr>
          <p:cNvPr id="6" name="Segnaposto numero diapositiva 5"/>
          <p:cNvSpPr>
            <a:spLocks noGrp="1"/>
          </p:cNvSpPr>
          <p:nvPr>
            <p:ph type="sldNum" sz="quarter" idx="12"/>
          </p:nvPr>
        </p:nvSpPr>
        <p:spPr/>
        <p:txBody>
          <a:bodyPr/>
          <a:lstStyle/>
          <a:p>
            <a:fld id="{733A450E-1895-4CD2-A1AD-4A2F909E8E84}" type="slidenum">
              <a:rPr lang="it-IT" smtClean="0"/>
              <a:pPr/>
              <a:t>4</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Attività sessuale più frequente dopo il coito</a:t>
            </a:r>
            <a:endParaRPr lang="it-IT" sz="2800" b="1" dirty="0">
              <a:solidFill>
                <a:srgbClr val="0070C0"/>
              </a:solidFill>
            </a:endParaRPr>
          </a:p>
        </p:txBody>
      </p:sp>
      <p:pic>
        <p:nvPicPr>
          <p:cNvPr id="2050" name="Picture 2" descr="C:\Users\Master\Desktop\2.jpg"/>
          <p:cNvPicPr>
            <a:picLocks noChangeAspect="1" noChangeArrowheads="1"/>
          </p:cNvPicPr>
          <p:nvPr/>
        </p:nvPicPr>
        <p:blipFill>
          <a:blip r:embed="rId2" cstate="print"/>
          <a:srcRect/>
          <a:stretch>
            <a:fillRect/>
          </a:stretch>
        </p:blipFill>
        <p:spPr bwMode="auto">
          <a:xfrm>
            <a:off x="179512" y="3212976"/>
            <a:ext cx="2195736" cy="1644683"/>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 calcmode="lin" valueType="num">
                                      <p:cBhvr>
                                        <p:cTn id="14" dur="500" fill="hold"/>
                                        <p:tgtEl>
                                          <p:spTgt spid="2050"/>
                                        </p:tgtEl>
                                        <p:attrNameLst>
                                          <p:attrName>ppt_w</p:attrName>
                                        </p:attrNameLst>
                                      </p:cBhvr>
                                      <p:tavLst>
                                        <p:tav tm="0">
                                          <p:val>
                                            <p:fltVal val="0"/>
                                          </p:val>
                                        </p:tav>
                                        <p:tav tm="100000">
                                          <p:val>
                                            <p:strVal val="#ppt_w"/>
                                          </p:val>
                                        </p:tav>
                                      </p:tavLst>
                                    </p:anim>
                                    <p:anim calcmode="lin" valueType="num">
                                      <p:cBhvr>
                                        <p:cTn id="15" dur="500" fill="hold"/>
                                        <p:tgtEl>
                                          <p:spTgt spid="2050"/>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fade">
                                      <p:cBhvr>
                                        <p:cTn id="55" dur="1000"/>
                                        <p:tgtEl>
                                          <p:spTgt spid="3">
                                            <p:txEl>
                                              <p:pRg st="4" end="4"/>
                                            </p:txEl>
                                          </p:spTgt>
                                        </p:tgtEl>
                                      </p:cBhvr>
                                    </p:animEffect>
                                    <p:anim calcmode="lin" valueType="num">
                                      <p:cBhvr>
                                        <p:cTn id="5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2511"/>
          </a:xfrm>
          <a:solidFill>
            <a:schemeClr val="tx2">
              <a:lumMod val="20000"/>
              <a:lumOff val="80000"/>
            </a:schemeClr>
          </a:solidFill>
          <a:ln w="25400">
            <a:solidFill>
              <a:schemeClr val="accent1"/>
            </a:solidFill>
          </a:ln>
        </p:spPr>
        <p:txBody>
          <a:bodyPr>
            <a:normAutofit/>
          </a:bodyPr>
          <a:lstStyle/>
          <a:p>
            <a:r>
              <a:rPr lang="it-IT" sz="4000" b="1" dirty="0" smtClean="0">
                <a:solidFill>
                  <a:srgbClr val="FF0000"/>
                </a:solidFill>
              </a:rPr>
              <a:t>Teoria e prassi della masturbazione</a:t>
            </a:r>
            <a:endParaRPr lang="it-IT" sz="4000" b="1" dirty="0">
              <a:solidFill>
                <a:srgbClr val="FF0000"/>
              </a:solidFill>
              <a:latin typeface="Arial" pitchFamily="34" charset="0"/>
              <a:cs typeface="Arial" pitchFamily="34" charset="0"/>
            </a:endParaRPr>
          </a:p>
        </p:txBody>
      </p:sp>
      <p:sp>
        <p:nvSpPr>
          <p:cNvPr id="3" name="Sottotitolo 2"/>
          <p:cNvSpPr>
            <a:spLocks noGrp="1"/>
          </p:cNvSpPr>
          <p:nvPr>
            <p:ph type="subTitle" idx="1"/>
          </p:nvPr>
        </p:nvSpPr>
        <p:spPr>
          <a:xfrm>
            <a:off x="251520" y="1844824"/>
            <a:ext cx="4752528" cy="4536504"/>
          </a:xfrm>
          <a:solidFill>
            <a:srgbClr val="FFFF00"/>
          </a:solidFill>
          <a:ln w="25400">
            <a:solidFill>
              <a:srgbClr val="FF0000"/>
            </a:solidFill>
          </a:ln>
        </p:spPr>
        <p:txBody>
          <a:bodyPr>
            <a:noAutofit/>
          </a:bodyPr>
          <a:lstStyle/>
          <a:p>
            <a:pPr algn="just"/>
            <a:r>
              <a:rPr lang="it-IT" sz="2000" b="1" dirty="0" smtClean="0">
                <a:solidFill>
                  <a:srgbClr val="FF0000"/>
                </a:solidFill>
              </a:rPr>
              <a:t>Esiste una notevole differenza </a:t>
            </a:r>
            <a:r>
              <a:rPr lang="it-IT" sz="2000" dirty="0" smtClean="0">
                <a:solidFill>
                  <a:schemeClr val="tx1"/>
                </a:solidFill>
              </a:rPr>
              <a:t>tra la masturbazione dell'età infantile e quella dell'età adolescenziale: la differenza non sta solo nel fatto che in quella infantile maschile non c'è eiaculazione, ma anche nel fatto che nella pubertà la masturbazione, ad un certo punto, appare come un surrogato del coito. </a:t>
            </a:r>
          </a:p>
          <a:p>
            <a:pPr algn="just"/>
            <a:r>
              <a:rPr lang="it-IT" sz="2000" b="1" dirty="0" smtClean="0">
                <a:solidFill>
                  <a:srgbClr val="FF0000"/>
                </a:solidFill>
              </a:rPr>
              <a:t>Con l’inizio della spermatogenesi, </a:t>
            </a:r>
            <a:r>
              <a:rPr lang="it-IT" sz="2000" dirty="0" smtClean="0">
                <a:solidFill>
                  <a:schemeClr val="tx1"/>
                </a:solidFill>
              </a:rPr>
              <a:t>il ragazzo si rende conto di avere la maturità biologica per un rapporto sessuale, ma, per svariati motivi, non può ancora averlo. </a:t>
            </a:r>
          </a:p>
          <a:p>
            <a:pPr algn="just"/>
            <a:r>
              <a:rPr lang="it-IT" sz="2000" b="1" dirty="0" smtClean="0">
                <a:solidFill>
                  <a:srgbClr val="FF0000"/>
                </a:solidFill>
              </a:rPr>
              <a:t>Non a caso </a:t>
            </a:r>
            <a:r>
              <a:rPr lang="it-IT" sz="2000" dirty="0" smtClean="0">
                <a:solidFill>
                  <a:schemeClr val="tx1"/>
                </a:solidFill>
              </a:rPr>
              <a:t>nelle società antiche ci si sposava molto presto.</a:t>
            </a:r>
          </a:p>
          <a:p>
            <a:pPr algn="just"/>
            <a:endParaRPr lang="it-IT" sz="1800" b="1" dirty="0">
              <a:solidFill>
                <a:schemeClr val="tx1"/>
              </a:solidFill>
            </a:endParaRPr>
          </a:p>
        </p:txBody>
      </p:sp>
      <p:sp>
        <p:nvSpPr>
          <p:cNvPr id="5" name="Segnaposto data 4"/>
          <p:cNvSpPr>
            <a:spLocks noGrp="1"/>
          </p:cNvSpPr>
          <p:nvPr>
            <p:ph type="dt" sz="half" idx="10"/>
          </p:nvPr>
        </p:nvSpPr>
        <p:spPr/>
        <p:txBody>
          <a:bodyPr/>
          <a:lstStyle/>
          <a:p>
            <a:fld id="{A55F05F0-7E62-4F78-B041-6F188A6BFC2E}" type="datetime1">
              <a:rPr lang="it-IT" smtClean="0"/>
              <a:pPr/>
              <a:t>28/04/2020</a:t>
            </a:fld>
            <a:endParaRPr lang="it-IT"/>
          </a:p>
        </p:txBody>
      </p:sp>
      <p:sp>
        <p:nvSpPr>
          <p:cNvPr id="6" name="Segnaposto numero diapositiva 5"/>
          <p:cNvSpPr>
            <a:spLocks noGrp="1"/>
          </p:cNvSpPr>
          <p:nvPr>
            <p:ph type="sldNum" sz="quarter" idx="12"/>
          </p:nvPr>
        </p:nvSpPr>
        <p:spPr/>
        <p:txBody>
          <a:bodyPr/>
          <a:lstStyle/>
          <a:p>
            <a:fld id="{733A450E-1895-4CD2-A1AD-4A2F909E8E84}" type="slidenum">
              <a:rPr lang="it-IT" smtClean="0"/>
              <a:pPr/>
              <a:t>5</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Differenza tra masturbazione infantile e adolescenziale</a:t>
            </a:r>
            <a:endParaRPr lang="it-IT" sz="2800" b="1" dirty="0">
              <a:solidFill>
                <a:srgbClr val="0070C0"/>
              </a:solidFill>
            </a:endParaRPr>
          </a:p>
        </p:txBody>
      </p:sp>
      <p:pic>
        <p:nvPicPr>
          <p:cNvPr id="4098" name="Picture 2" descr="C:\Users\Master\Desktop\5.jpg"/>
          <p:cNvPicPr>
            <a:picLocks noChangeAspect="1" noChangeArrowheads="1"/>
          </p:cNvPicPr>
          <p:nvPr/>
        </p:nvPicPr>
        <p:blipFill>
          <a:blip r:embed="rId2" cstate="print"/>
          <a:srcRect/>
          <a:stretch>
            <a:fillRect/>
          </a:stretch>
        </p:blipFill>
        <p:spPr bwMode="auto">
          <a:xfrm>
            <a:off x="5148064" y="2852936"/>
            <a:ext cx="3744416" cy="230425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4098"/>
                                        </p:tgtEl>
                                        <p:attrNameLst>
                                          <p:attrName>style.visibility</p:attrName>
                                        </p:attrNameLst>
                                      </p:cBhvr>
                                      <p:to>
                                        <p:strVal val="visible"/>
                                      </p:to>
                                    </p:set>
                                    <p:anim calcmode="lin" valueType="num">
                                      <p:cBhvr>
                                        <p:cTn id="14" dur="500" fill="hold"/>
                                        <p:tgtEl>
                                          <p:spTgt spid="4098"/>
                                        </p:tgtEl>
                                        <p:attrNameLst>
                                          <p:attrName>ppt_w</p:attrName>
                                        </p:attrNameLst>
                                      </p:cBhvr>
                                      <p:tavLst>
                                        <p:tav tm="0">
                                          <p:val>
                                            <p:fltVal val="0"/>
                                          </p:val>
                                        </p:tav>
                                        <p:tav tm="100000">
                                          <p:val>
                                            <p:strVal val="#ppt_w"/>
                                          </p:val>
                                        </p:tav>
                                      </p:tavLst>
                                    </p:anim>
                                    <p:anim calcmode="lin" valueType="num">
                                      <p:cBhvr>
                                        <p:cTn id="15" dur="500" fill="hold"/>
                                        <p:tgtEl>
                                          <p:spTgt spid="4098"/>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2511"/>
          </a:xfrm>
          <a:solidFill>
            <a:schemeClr val="tx2">
              <a:lumMod val="20000"/>
              <a:lumOff val="80000"/>
            </a:schemeClr>
          </a:solidFill>
          <a:ln w="25400">
            <a:solidFill>
              <a:schemeClr val="accent1"/>
            </a:solidFill>
          </a:ln>
        </p:spPr>
        <p:txBody>
          <a:bodyPr>
            <a:normAutofit/>
          </a:bodyPr>
          <a:lstStyle/>
          <a:p>
            <a:r>
              <a:rPr lang="it-IT" sz="4000" b="1" dirty="0" smtClean="0">
                <a:solidFill>
                  <a:srgbClr val="FF0000"/>
                </a:solidFill>
              </a:rPr>
              <a:t>Teoria e prassi della masturbazione</a:t>
            </a:r>
            <a:endParaRPr lang="it-IT" sz="4000" b="1" dirty="0">
              <a:solidFill>
                <a:srgbClr val="FF0000"/>
              </a:solidFill>
              <a:latin typeface="Arial" pitchFamily="34" charset="0"/>
              <a:cs typeface="Arial" pitchFamily="34" charset="0"/>
            </a:endParaRPr>
          </a:p>
        </p:txBody>
      </p:sp>
      <p:sp>
        <p:nvSpPr>
          <p:cNvPr id="3" name="Sottotitolo 2"/>
          <p:cNvSpPr>
            <a:spLocks noGrp="1"/>
          </p:cNvSpPr>
          <p:nvPr>
            <p:ph type="subTitle" idx="1"/>
          </p:nvPr>
        </p:nvSpPr>
        <p:spPr>
          <a:xfrm>
            <a:off x="4644008" y="1844824"/>
            <a:ext cx="4248472" cy="4536504"/>
          </a:xfrm>
          <a:solidFill>
            <a:srgbClr val="FFFF00"/>
          </a:solidFill>
          <a:ln w="25400">
            <a:solidFill>
              <a:srgbClr val="FF0000"/>
            </a:solidFill>
          </a:ln>
        </p:spPr>
        <p:txBody>
          <a:bodyPr>
            <a:noAutofit/>
          </a:bodyPr>
          <a:lstStyle/>
          <a:p>
            <a:pPr algn="just"/>
            <a:r>
              <a:rPr lang="it-IT" sz="2000" b="1" dirty="0" smtClean="0">
                <a:solidFill>
                  <a:srgbClr val="FF0000"/>
                </a:solidFill>
              </a:rPr>
              <a:t>Man mano </a:t>
            </a:r>
            <a:r>
              <a:rPr lang="it-IT" sz="2000" dirty="0" smtClean="0">
                <a:solidFill>
                  <a:schemeClr val="tx1"/>
                </a:solidFill>
              </a:rPr>
              <a:t>che l'individuo avanza nella maturità socio-sessuale, il coito sostituisce la masturbazione, anche se non in maniera assoluta: non solo perché la masturbazione (reciproca) può ancora essere considerata un preludio del coito (o addirittura fine a se stessa), ma anche perché, in assenza di coito, ci può essere un ritorno all'autoerotismo.</a:t>
            </a:r>
          </a:p>
          <a:p>
            <a:pPr algn="just"/>
            <a:r>
              <a:rPr lang="it-IT" sz="2000" b="1" dirty="0" smtClean="0">
                <a:solidFill>
                  <a:srgbClr val="FF0000"/>
                </a:solidFill>
              </a:rPr>
              <a:t>La masturbazione reciproca</a:t>
            </a:r>
            <a:r>
              <a:rPr lang="it-IT" sz="2000" dirty="0" smtClean="0">
                <a:solidFill>
                  <a:schemeClr val="tx1"/>
                </a:solidFill>
              </a:rPr>
              <a:t>, praticata nel corso dell'adolescenza fra ragazzi dello stesso sesso, non porta necessariamente all'omosessualità.</a:t>
            </a:r>
            <a:endParaRPr lang="it-IT" sz="1800" b="1" dirty="0">
              <a:solidFill>
                <a:schemeClr val="tx1"/>
              </a:solidFill>
            </a:endParaRPr>
          </a:p>
        </p:txBody>
      </p:sp>
      <p:sp>
        <p:nvSpPr>
          <p:cNvPr id="5" name="Segnaposto data 4"/>
          <p:cNvSpPr>
            <a:spLocks noGrp="1"/>
          </p:cNvSpPr>
          <p:nvPr>
            <p:ph type="dt" sz="half" idx="10"/>
          </p:nvPr>
        </p:nvSpPr>
        <p:spPr/>
        <p:txBody>
          <a:bodyPr/>
          <a:lstStyle/>
          <a:p>
            <a:fld id="{A55F05F0-7E62-4F78-B041-6F188A6BFC2E}" type="datetime1">
              <a:rPr lang="it-IT" smtClean="0"/>
              <a:pPr/>
              <a:t>28/04/2020</a:t>
            </a:fld>
            <a:endParaRPr lang="it-IT"/>
          </a:p>
        </p:txBody>
      </p:sp>
      <p:sp>
        <p:nvSpPr>
          <p:cNvPr id="6" name="Segnaposto numero diapositiva 5"/>
          <p:cNvSpPr>
            <a:spLocks noGrp="1"/>
          </p:cNvSpPr>
          <p:nvPr>
            <p:ph type="sldNum" sz="quarter" idx="12"/>
          </p:nvPr>
        </p:nvSpPr>
        <p:spPr/>
        <p:txBody>
          <a:bodyPr/>
          <a:lstStyle/>
          <a:p>
            <a:fld id="{733A450E-1895-4CD2-A1AD-4A2F909E8E84}" type="slidenum">
              <a:rPr lang="it-IT" smtClean="0"/>
              <a:pPr/>
              <a:t>6</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Differenza tra masturbazione infantile e adolescenziale</a:t>
            </a:r>
            <a:endParaRPr lang="it-IT" sz="2800" b="1" dirty="0">
              <a:solidFill>
                <a:srgbClr val="0070C0"/>
              </a:solidFill>
            </a:endParaRPr>
          </a:p>
        </p:txBody>
      </p:sp>
      <p:pic>
        <p:nvPicPr>
          <p:cNvPr id="1026" name="Picture 2" descr="C:\Users\Master\Desktop\1.jpg"/>
          <p:cNvPicPr>
            <a:picLocks noChangeAspect="1" noChangeArrowheads="1"/>
          </p:cNvPicPr>
          <p:nvPr/>
        </p:nvPicPr>
        <p:blipFill>
          <a:blip r:embed="rId2" cstate="print"/>
          <a:srcRect l="17071" r="17085"/>
          <a:stretch>
            <a:fillRect/>
          </a:stretch>
        </p:blipFill>
        <p:spPr bwMode="auto">
          <a:xfrm>
            <a:off x="251520" y="2420888"/>
            <a:ext cx="4238093" cy="338437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 calcmode="lin" valueType="num">
                                      <p:cBhvr>
                                        <p:cTn id="14" dur="500" fill="hold"/>
                                        <p:tgtEl>
                                          <p:spTgt spid="1026"/>
                                        </p:tgtEl>
                                        <p:attrNameLst>
                                          <p:attrName>ppt_w</p:attrName>
                                        </p:attrNameLst>
                                      </p:cBhvr>
                                      <p:tavLst>
                                        <p:tav tm="0">
                                          <p:val>
                                            <p:fltVal val="0"/>
                                          </p:val>
                                        </p:tav>
                                        <p:tav tm="100000">
                                          <p:val>
                                            <p:strVal val="#ppt_w"/>
                                          </p:val>
                                        </p:tav>
                                      </p:tavLst>
                                    </p:anim>
                                    <p:anim calcmode="lin" valueType="num">
                                      <p:cBhvr>
                                        <p:cTn id="15" dur="500" fill="hold"/>
                                        <p:tgtEl>
                                          <p:spTgt spid="1026"/>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2511"/>
          </a:xfrm>
          <a:solidFill>
            <a:schemeClr val="tx2">
              <a:lumMod val="20000"/>
              <a:lumOff val="80000"/>
            </a:schemeClr>
          </a:solidFill>
          <a:ln w="25400">
            <a:solidFill>
              <a:schemeClr val="accent1"/>
            </a:solidFill>
          </a:ln>
        </p:spPr>
        <p:txBody>
          <a:bodyPr>
            <a:normAutofit/>
          </a:bodyPr>
          <a:lstStyle/>
          <a:p>
            <a:r>
              <a:rPr lang="it-IT" sz="4000" b="1" dirty="0" smtClean="0">
                <a:solidFill>
                  <a:srgbClr val="FF0000"/>
                </a:solidFill>
              </a:rPr>
              <a:t>Teoria e prassi della masturbazione</a:t>
            </a:r>
            <a:endParaRPr lang="it-IT" sz="4000" b="1" dirty="0">
              <a:solidFill>
                <a:srgbClr val="FF0000"/>
              </a:solidFill>
              <a:latin typeface="Arial" pitchFamily="34" charset="0"/>
              <a:cs typeface="Arial" pitchFamily="34" charset="0"/>
            </a:endParaRPr>
          </a:p>
        </p:txBody>
      </p:sp>
      <p:sp>
        <p:nvSpPr>
          <p:cNvPr id="3" name="Sottotitolo 2"/>
          <p:cNvSpPr>
            <a:spLocks noGrp="1"/>
          </p:cNvSpPr>
          <p:nvPr>
            <p:ph type="subTitle" idx="1"/>
          </p:nvPr>
        </p:nvSpPr>
        <p:spPr>
          <a:xfrm>
            <a:off x="323528" y="1844824"/>
            <a:ext cx="5976664" cy="4536504"/>
          </a:xfrm>
          <a:solidFill>
            <a:srgbClr val="FFFF00"/>
          </a:solidFill>
          <a:ln w="25400">
            <a:solidFill>
              <a:srgbClr val="FF0000"/>
            </a:solidFill>
          </a:ln>
        </p:spPr>
        <p:txBody>
          <a:bodyPr>
            <a:noAutofit/>
          </a:bodyPr>
          <a:lstStyle/>
          <a:p>
            <a:pPr algn="just"/>
            <a:r>
              <a:rPr lang="it-IT" sz="2000" b="1" dirty="0" smtClean="0">
                <a:solidFill>
                  <a:srgbClr val="FF0000"/>
                </a:solidFill>
              </a:rPr>
              <a:t>Le prime ricerche statistiche </a:t>
            </a:r>
            <a:r>
              <a:rPr lang="it-IT" sz="2000" dirty="0" smtClean="0">
                <a:solidFill>
                  <a:schemeClr val="tx1"/>
                </a:solidFill>
              </a:rPr>
              <a:t>su questo fenomeno vennero fatte alla fine dell'800. </a:t>
            </a:r>
          </a:p>
          <a:p>
            <a:pPr algn="just"/>
            <a:r>
              <a:rPr lang="it-IT" sz="2000" b="1" dirty="0" smtClean="0">
                <a:solidFill>
                  <a:srgbClr val="FF0000"/>
                </a:solidFill>
              </a:rPr>
              <a:t>Le ultime ricerche </a:t>
            </a:r>
            <a:r>
              <a:rPr lang="it-IT" sz="2000" dirty="0" smtClean="0">
                <a:solidFill>
                  <a:schemeClr val="tx1"/>
                </a:solidFill>
              </a:rPr>
              <a:t>svolte negli USA e in </a:t>
            </a:r>
            <a:r>
              <a:rPr lang="it-IT" sz="2000" dirty="0" err="1" smtClean="0">
                <a:solidFill>
                  <a:schemeClr val="tx1"/>
                </a:solidFill>
              </a:rPr>
              <a:t>Euroccidente</a:t>
            </a:r>
            <a:r>
              <a:rPr lang="it-IT" sz="2000" dirty="0" smtClean="0">
                <a:solidFill>
                  <a:schemeClr val="tx1"/>
                </a:solidFill>
              </a:rPr>
              <a:t>, indicano che la masturbazione protratta fino all'orgasmo è praticata da circa il 95% dei maschi e dall'80% delle femmine, con una precocità d'inizio dei maschi (12-13 anni) rispetto alle femmine (15-16 anni).</a:t>
            </a:r>
          </a:p>
          <a:p>
            <a:pPr algn="just"/>
            <a:r>
              <a:rPr lang="it-IT" sz="2000" b="1" dirty="0" smtClean="0">
                <a:solidFill>
                  <a:srgbClr val="FF0000"/>
                </a:solidFill>
              </a:rPr>
              <a:t>Nelle ragazze </a:t>
            </a:r>
            <a:r>
              <a:rPr lang="it-IT" sz="2000" dirty="0" smtClean="0">
                <a:solidFill>
                  <a:schemeClr val="tx1"/>
                </a:solidFill>
              </a:rPr>
              <a:t>è meno praticata probabilmente per motivi più culturali che biologici. </a:t>
            </a:r>
          </a:p>
          <a:p>
            <a:pPr algn="just"/>
            <a:r>
              <a:rPr lang="it-IT" sz="2000" b="1" dirty="0" smtClean="0">
                <a:solidFill>
                  <a:srgbClr val="FF0000"/>
                </a:solidFill>
              </a:rPr>
              <a:t>Le ragazze normalmente </a:t>
            </a:r>
            <a:r>
              <a:rPr lang="it-IT" sz="2000" dirty="0" smtClean="0">
                <a:solidFill>
                  <a:schemeClr val="tx1"/>
                </a:solidFill>
              </a:rPr>
              <a:t>hanno nei confronti del proprio sesso un rapporto meno nevrotico e più equilibrato: sanno cercare le soddisfazioni anche in altri campi, come nell'amicizia, nell'impegno scolastico, nelle confidenze con la madre, nella lettura dei libri ecc.</a:t>
            </a:r>
            <a:endParaRPr lang="it-IT" sz="2000" dirty="0">
              <a:solidFill>
                <a:schemeClr val="tx1"/>
              </a:solidFill>
            </a:endParaRPr>
          </a:p>
        </p:txBody>
      </p:sp>
      <p:sp>
        <p:nvSpPr>
          <p:cNvPr id="5" name="Segnaposto data 4"/>
          <p:cNvSpPr>
            <a:spLocks noGrp="1"/>
          </p:cNvSpPr>
          <p:nvPr>
            <p:ph type="dt" sz="half" idx="10"/>
          </p:nvPr>
        </p:nvSpPr>
        <p:spPr/>
        <p:txBody>
          <a:bodyPr/>
          <a:lstStyle/>
          <a:p>
            <a:fld id="{A55F05F0-7E62-4F78-B041-6F188A6BFC2E}" type="datetime1">
              <a:rPr lang="it-IT" smtClean="0"/>
              <a:pPr/>
              <a:t>28/04/2020</a:t>
            </a:fld>
            <a:endParaRPr lang="it-IT"/>
          </a:p>
        </p:txBody>
      </p:sp>
      <p:sp>
        <p:nvSpPr>
          <p:cNvPr id="6" name="Segnaposto numero diapositiva 5"/>
          <p:cNvSpPr>
            <a:spLocks noGrp="1"/>
          </p:cNvSpPr>
          <p:nvPr>
            <p:ph type="sldNum" sz="quarter" idx="12"/>
          </p:nvPr>
        </p:nvSpPr>
        <p:spPr/>
        <p:txBody>
          <a:bodyPr/>
          <a:lstStyle/>
          <a:p>
            <a:fld id="{733A450E-1895-4CD2-A1AD-4A2F909E8E84}" type="slidenum">
              <a:rPr lang="it-IT" smtClean="0"/>
              <a:pPr/>
              <a:t>7</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Sociologia della masturbazione</a:t>
            </a:r>
            <a:endParaRPr lang="it-IT" sz="2800" dirty="0">
              <a:solidFill>
                <a:srgbClr val="0070C0"/>
              </a:solidFill>
            </a:endParaRPr>
          </a:p>
        </p:txBody>
      </p:sp>
      <p:pic>
        <p:nvPicPr>
          <p:cNvPr id="2050" name="Picture 2" descr="C:\Users\Master\Desktop\2.jpg"/>
          <p:cNvPicPr>
            <a:picLocks noChangeAspect="1" noChangeArrowheads="1"/>
          </p:cNvPicPr>
          <p:nvPr/>
        </p:nvPicPr>
        <p:blipFill>
          <a:blip r:embed="rId2" cstate="print"/>
          <a:srcRect l="9547" r="13615"/>
          <a:stretch>
            <a:fillRect/>
          </a:stretch>
        </p:blipFill>
        <p:spPr bwMode="auto">
          <a:xfrm>
            <a:off x="6444208" y="3068960"/>
            <a:ext cx="2352351" cy="165618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 calcmode="lin" valueType="num">
                                      <p:cBhvr>
                                        <p:cTn id="14" dur="500" fill="hold"/>
                                        <p:tgtEl>
                                          <p:spTgt spid="2050"/>
                                        </p:tgtEl>
                                        <p:attrNameLst>
                                          <p:attrName>ppt_w</p:attrName>
                                        </p:attrNameLst>
                                      </p:cBhvr>
                                      <p:tavLst>
                                        <p:tav tm="0">
                                          <p:val>
                                            <p:fltVal val="0"/>
                                          </p:val>
                                        </p:tav>
                                        <p:tav tm="100000">
                                          <p:val>
                                            <p:strVal val="#ppt_w"/>
                                          </p:val>
                                        </p:tav>
                                      </p:tavLst>
                                    </p:anim>
                                    <p:anim calcmode="lin" valueType="num">
                                      <p:cBhvr>
                                        <p:cTn id="15" dur="500" fill="hold"/>
                                        <p:tgtEl>
                                          <p:spTgt spid="2050"/>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2511"/>
          </a:xfrm>
          <a:solidFill>
            <a:schemeClr val="tx2">
              <a:lumMod val="20000"/>
              <a:lumOff val="80000"/>
            </a:schemeClr>
          </a:solidFill>
          <a:ln w="25400">
            <a:solidFill>
              <a:schemeClr val="accent1"/>
            </a:solidFill>
          </a:ln>
        </p:spPr>
        <p:txBody>
          <a:bodyPr>
            <a:normAutofit/>
          </a:bodyPr>
          <a:lstStyle/>
          <a:p>
            <a:r>
              <a:rPr lang="it-IT" sz="4000" b="1" dirty="0" smtClean="0">
                <a:solidFill>
                  <a:srgbClr val="FF0000"/>
                </a:solidFill>
              </a:rPr>
              <a:t>Teoria e prassi della masturbazione</a:t>
            </a:r>
            <a:endParaRPr lang="it-IT" sz="4000" b="1" dirty="0">
              <a:solidFill>
                <a:srgbClr val="FF0000"/>
              </a:solidFill>
              <a:latin typeface="Arial" pitchFamily="34" charset="0"/>
              <a:cs typeface="Arial" pitchFamily="34" charset="0"/>
            </a:endParaRPr>
          </a:p>
        </p:txBody>
      </p:sp>
      <p:sp>
        <p:nvSpPr>
          <p:cNvPr id="3" name="Sottotitolo 2"/>
          <p:cNvSpPr>
            <a:spLocks noGrp="1"/>
          </p:cNvSpPr>
          <p:nvPr>
            <p:ph type="subTitle" idx="1"/>
          </p:nvPr>
        </p:nvSpPr>
        <p:spPr>
          <a:xfrm>
            <a:off x="3203848" y="1844824"/>
            <a:ext cx="5688632" cy="4536504"/>
          </a:xfrm>
          <a:solidFill>
            <a:srgbClr val="FFFF00"/>
          </a:solidFill>
          <a:ln w="25400">
            <a:solidFill>
              <a:srgbClr val="FF0000"/>
            </a:solidFill>
          </a:ln>
        </p:spPr>
        <p:txBody>
          <a:bodyPr>
            <a:noAutofit/>
          </a:bodyPr>
          <a:lstStyle/>
          <a:p>
            <a:pPr algn="just"/>
            <a:r>
              <a:rPr lang="it-IT" sz="2000" b="1" dirty="0" smtClean="0">
                <a:solidFill>
                  <a:srgbClr val="FF0000"/>
                </a:solidFill>
              </a:rPr>
              <a:t>I maschi, </a:t>
            </a:r>
            <a:r>
              <a:rPr lang="it-IT" sz="2000" dirty="0" smtClean="0">
                <a:solidFill>
                  <a:schemeClr val="tx1"/>
                </a:solidFill>
              </a:rPr>
              <a:t>in questa società, avvertono molto di più il bisogno di sentirsi protagonisti, per cui può facilmente capitare che le frustrazioni, nel conseguimento di questo obiettivo, portino a cercare nell'autoerotismo una forma di compensazione.</a:t>
            </a:r>
          </a:p>
          <a:p>
            <a:pPr algn="just"/>
            <a:r>
              <a:rPr lang="it-IT" sz="2000" b="1" dirty="0" smtClean="0">
                <a:solidFill>
                  <a:srgbClr val="FF0000"/>
                </a:solidFill>
              </a:rPr>
              <a:t>Va anche detto </a:t>
            </a:r>
            <a:r>
              <a:rPr lang="it-IT" sz="2000" dirty="0" smtClean="0">
                <a:solidFill>
                  <a:schemeClr val="tx1"/>
                </a:solidFill>
              </a:rPr>
              <a:t>però che la stimolazione del pene è più facile, cioè abbastanza casuale, data la sua consistenza e localizzazione, mentre nella donna occorre scoprire il piacere attraverso la manipolazione di un organo nascosto, la clitoride.</a:t>
            </a:r>
          </a:p>
          <a:p>
            <a:pPr algn="just"/>
            <a:r>
              <a:rPr lang="it-IT" sz="2000" b="1" dirty="0" smtClean="0">
                <a:solidFill>
                  <a:srgbClr val="FF0000"/>
                </a:solidFill>
              </a:rPr>
              <a:t>Non a caso </a:t>
            </a:r>
            <a:r>
              <a:rPr lang="it-IT" sz="2000" dirty="0" smtClean="0">
                <a:solidFill>
                  <a:schemeClr val="tx1"/>
                </a:solidFill>
              </a:rPr>
              <a:t>nel passato si è sempre dato per scontato che la masturbazione fosse un fenomeno tipicamente maschile, che andava sicuramente represso. </a:t>
            </a:r>
            <a:endParaRPr lang="it-IT" sz="2000" dirty="0">
              <a:solidFill>
                <a:schemeClr val="tx1"/>
              </a:solidFill>
            </a:endParaRPr>
          </a:p>
        </p:txBody>
      </p:sp>
      <p:sp>
        <p:nvSpPr>
          <p:cNvPr id="5" name="Segnaposto data 4"/>
          <p:cNvSpPr>
            <a:spLocks noGrp="1"/>
          </p:cNvSpPr>
          <p:nvPr>
            <p:ph type="dt" sz="half" idx="10"/>
          </p:nvPr>
        </p:nvSpPr>
        <p:spPr/>
        <p:txBody>
          <a:bodyPr/>
          <a:lstStyle/>
          <a:p>
            <a:fld id="{A55F05F0-7E62-4F78-B041-6F188A6BFC2E}" type="datetime1">
              <a:rPr lang="it-IT" smtClean="0"/>
              <a:pPr/>
              <a:t>28/04/2020</a:t>
            </a:fld>
            <a:endParaRPr lang="it-IT"/>
          </a:p>
        </p:txBody>
      </p:sp>
      <p:sp>
        <p:nvSpPr>
          <p:cNvPr id="6" name="Segnaposto numero diapositiva 5"/>
          <p:cNvSpPr>
            <a:spLocks noGrp="1"/>
          </p:cNvSpPr>
          <p:nvPr>
            <p:ph type="sldNum" sz="quarter" idx="12"/>
          </p:nvPr>
        </p:nvSpPr>
        <p:spPr/>
        <p:txBody>
          <a:bodyPr/>
          <a:lstStyle/>
          <a:p>
            <a:fld id="{733A450E-1895-4CD2-A1AD-4A2F909E8E84}" type="slidenum">
              <a:rPr lang="it-IT" smtClean="0"/>
              <a:pPr/>
              <a:t>8</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La masturbazione: una forma di compensazione</a:t>
            </a:r>
            <a:endParaRPr lang="it-IT" sz="2800" dirty="0">
              <a:solidFill>
                <a:srgbClr val="0070C0"/>
              </a:solidFill>
            </a:endParaRPr>
          </a:p>
        </p:txBody>
      </p:sp>
      <p:pic>
        <p:nvPicPr>
          <p:cNvPr id="3074" name="Picture 2" descr="C:\Users\Master\Desktop\3.jpg"/>
          <p:cNvPicPr>
            <a:picLocks noChangeAspect="1" noChangeArrowheads="1"/>
          </p:cNvPicPr>
          <p:nvPr/>
        </p:nvPicPr>
        <p:blipFill>
          <a:blip r:embed="rId2" cstate="print"/>
          <a:srcRect l="5057" r="6449"/>
          <a:stretch>
            <a:fillRect/>
          </a:stretch>
        </p:blipFill>
        <p:spPr bwMode="auto">
          <a:xfrm>
            <a:off x="251520" y="3140968"/>
            <a:ext cx="2860513" cy="181622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3074"/>
                                        </p:tgtEl>
                                        <p:attrNameLst>
                                          <p:attrName>style.visibility</p:attrName>
                                        </p:attrNameLst>
                                      </p:cBhvr>
                                      <p:to>
                                        <p:strVal val="visible"/>
                                      </p:to>
                                    </p:set>
                                    <p:anim calcmode="lin" valueType="num">
                                      <p:cBhvr>
                                        <p:cTn id="14" dur="500" fill="hold"/>
                                        <p:tgtEl>
                                          <p:spTgt spid="3074"/>
                                        </p:tgtEl>
                                        <p:attrNameLst>
                                          <p:attrName>ppt_w</p:attrName>
                                        </p:attrNameLst>
                                      </p:cBhvr>
                                      <p:tavLst>
                                        <p:tav tm="0">
                                          <p:val>
                                            <p:fltVal val="0"/>
                                          </p:val>
                                        </p:tav>
                                        <p:tav tm="100000">
                                          <p:val>
                                            <p:strVal val="#ppt_w"/>
                                          </p:val>
                                        </p:tav>
                                      </p:tavLst>
                                    </p:anim>
                                    <p:anim calcmode="lin" valueType="num">
                                      <p:cBhvr>
                                        <p:cTn id="15" dur="500" fill="hold"/>
                                        <p:tgtEl>
                                          <p:spTgt spid="3074"/>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332656"/>
            <a:ext cx="8640960" cy="722511"/>
          </a:xfrm>
          <a:solidFill>
            <a:schemeClr val="tx2">
              <a:lumMod val="20000"/>
              <a:lumOff val="80000"/>
            </a:schemeClr>
          </a:solidFill>
          <a:ln w="25400">
            <a:solidFill>
              <a:schemeClr val="accent1"/>
            </a:solidFill>
          </a:ln>
        </p:spPr>
        <p:txBody>
          <a:bodyPr>
            <a:normAutofit/>
          </a:bodyPr>
          <a:lstStyle/>
          <a:p>
            <a:r>
              <a:rPr lang="it-IT" sz="4000" b="1" dirty="0" smtClean="0">
                <a:solidFill>
                  <a:srgbClr val="FF0000"/>
                </a:solidFill>
              </a:rPr>
              <a:t>Teoria e prassi della masturbazione</a:t>
            </a:r>
            <a:endParaRPr lang="it-IT" sz="4000" b="1" dirty="0">
              <a:solidFill>
                <a:srgbClr val="FF0000"/>
              </a:solidFill>
              <a:latin typeface="Arial" pitchFamily="34" charset="0"/>
              <a:cs typeface="Arial" pitchFamily="34" charset="0"/>
            </a:endParaRPr>
          </a:p>
        </p:txBody>
      </p:sp>
      <p:sp>
        <p:nvSpPr>
          <p:cNvPr id="3" name="Sottotitolo 2"/>
          <p:cNvSpPr>
            <a:spLocks noGrp="1"/>
          </p:cNvSpPr>
          <p:nvPr>
            <p:ph type="subTitle" idx="1"/>
          </p:nvPr>
        </p:nvSpPr>
        <p:spPr>
          <a:xfrm>
            <a:off x="251520" y="1772816"/>
            <a:ext cx="6336704" cy="4536504"/>
          </a:xfrm>
          <a:solidFill>
            <a:srgbClr val="FFFF00"/>
          </a:solidFill>
          <a:ln w="25400">
            <a:solidFill>
              <a:srgbClr val="FF0000"/>
            </a:solidFill>
          </a:ln>
        </p:spPr>
        <p:txBody>
          <a:bodyPr>
            <a:noAutofit/>
          </a:bodyPr>
          <a:lstStyle/>
          <a:p>
            <a:pPr algn="just"/>
            <a:r>
              <a:rPr lang="it-IT" sz="2000" b="1" dirty="0" smtClean="0">
                <a:solidFill>
                  <a:srgbClr val="FF0000"/>
                </a:solidFill>
              </a:rPr>
              <a:t>E' da poco </a:t>
            </a:r>
            <a:r>
              <a:rPr lang="it-IT" sz="2000" dirty="0" smtClean="0">
                <a:solidFill>
                  <a:schemeClr val="tx1"/>
                </a:solidFill>
              </a:rPr>
              <a:t>che si è ammessa l'esistenza di una masturbazione femminile.</a:t>
            </a:r>
          </a:p>
          <a:p>
            <a:pPr algn="just"/>
            <a:r>
              <a:rPr lang="it-IT" sz="2000" b="1" dirty="0" smtClean="0">
                <a:solidFill>
                  <a:srgbClr val="FF0000"/>
                </a:solidFill>
              </a:rPr>
              <a:t>Nel '68 le femministe </a:t>
            </a:r>
            <a:r>
              <a:rPr lang="it-IT" sz="2000" dirty="0" smtClean="0">
                <a:solidFill>
                  <a:schemeClr val="tx1"/>
                </a:solidFill>
              </a:rPr>
              <a:t>arrivarono persino a dire che l'orgasmo vaginale era stato inventato dall'uomo, per il suo piacere personale, mentre il vero orgasmo femminile è solo quello clitorideo, per cui l'autoerotismo è da preferire al coito.</a:t>
            </a:r>
          </a:p>
          <a:p>
            <a:pPr algn="just"/>
            <a:r>
              <a:rPr lang="it-IT" sz="2000" b="1" dirty="0" smtClean="0">
                <a:solidFill>
                  <a:srgbClr val="FF0000"/>
                </a:solidFill>
              </a:rPr>
              <a:t>Ci si può chiedere, </a:t>
            </a:r>
            <a:r>
              <a:rPr lang="it-IT" sz="2000" dirty="0" smtClean="0">
                <a:solidFill>
                  <a:schemeClr val="tx1"/>
                </a:solidFill>
              </a:rPr>
              <a:t>in tal senso, se la clitoridectomia non sia il frutto di una cultura maschilista, che vuol negare il piacere alle donne, limitando il loro ruolo alla procreazione. </a:t>
            </a:r>
          </a:p>
          <a:p>
            <a:pPr algn="just"/>
            <a:r>
              <a:rPr lang="it-IT" sz="2000" b="1" dirty="0" smtClean="0">
                <a:solidFill>
                  <a:srgbClr val="FF0000"/>
                </a:solidFill>
              </a:rPr>
              <a:t>Solo verso gli inizi del '900, </a:t>
            </a:r>
            <a:r>
              <a:rPr lang="it-IT" sz="2000" dirty="0" smtClean="0">
                <a:solidFill>
                  <a:schemeClr val="tx1"/>
                </a:solidFill>
              </a:rPr>
              <a:t>grazie soprattutto a Freud, finì d'essere praticata in Europa occidentale la clitoridectomia.</a:t>
            </a:r>
          </a:p>
          <a:p>
            <a:pPr algn="just"/>
            <a:r>
              <a:rPr lang="it-IT" sz="2000" b="1" dirty="0" smtClean="0">
                <a:solidFill>
                  <a:srgbClr val="FF0000"/>
                </a:solidFill>
              </a:rPr>
              <a:t>Da notare che la circoncisione </a:t>
            </a:r>
            <a:r>
              <a:rPr lang="it-IT" sz="2000" dirty="0" smtClean="0">
                <a:solidFill>
                  <a:schemeClr val="tx1"/>
                </a:solidFill>
              </a:rPr>
              <a:t>non produce sul maschio lo stesso effetto negativo.</a:t>
            </a:r>
            <a:endParaRPr lang="it-IT" sz="2000" dirty="0">
              <a:solidFill>
                <a:schemeClr val="tx1"/>
              </a:solidFill>
            </a:endParaRPr>
          </a:p>
        </p:txBody>
      </p:sp>
      <p:sp>
        <p:nvSpPr>
          <p:cNvPr id="5" name="Segnaposto data 4"/>
          <p:cNvSpPr>
            <a:spLocks noGrp="1"/>
          </p:cNvSpPr>
          <p:nvPr>
            <p:ph type="dt" sz="half" idx="10"/>
          </p:nvPr>
        </p:nvSpPr>
        <p:spPr/>
        <p:txBody>
          <a:bodyPr/>
          <a:lstStyle/>
          <a:p>
            <a:fld id="{A55F05F0-7E62-4F78-B041-6F188A6BFC2E}" type="datetime1">
              <a:rPr lang="it-IT" smtClean="0"/>
              <a:pPr/>
              <a:t>28/04/2020</a:t>
            </a:fld>
            <a:endParaRPr lang="it-IT"/>
          </a:p>
        </p:txBody>
      </p:sp>
      <p:sp>
        <p:nvSpPr>
          <p:cNvPr id="6" name="Segnaposto numero diapositiva 5"/>
          <p:cNvSpPr>
            <a:spLocks noGrp="1"/>
          </p:cNvSpPr>
          <p:nvPr>
            <p:ph type="sldNum" sz="quarter" idx="12"/>
          </p:nvPr>
        </p:nvSpPr>
        <p:spPr/>
        <p:txBody>
          <a:bodyPr/>
          <a:lstStyle/>
          <a:p>
            <a:fld id="{733A450E-1895-4CD2-A1AD-4A2F909E8E84}" type="slidenum">
              <a:rPr lang="it-IT" smtClean="0"/>
              <a:pPr/>
              <a:t>9</a:t>
            </a:fld>
            <a:endParaRPr lang="it-IT"/>
          </a:p>
        </p:txBody>
      </p:sp>
      <p:sp>
        <p:nvSpPr>
          <p:cNvPr id="7" name="CasellaDiTesto 6"/>
          <p:cNvSpPr txBox="1"/>
          <p:nvPr/>
        </p:nvSpPr>
        <p:spPr>
          <a:xfrm>
            <a:off x="251520" y="1196752"/>
            <a:ext cx="8640960" cy="523220"/>
          </a:xfrm>
          <a:prstGeom prst="rect">
            <a:avLst/>
          </a:prstGeom>
          <a:noFill/>
        </p:spPr>
        <p:txBody>
          <a:bodyPr wrap="square" rtlCol="0">
            <a:spAutoFit/>
          </a:bodyPr>
          <a:lstStyle/>
          <a:p>
            <a:pPr algn="ctr"/>
            <a:r>
              <a:rPr lang="it-IT" sz="2800" b="1" dirty="0" smtClean="0">
                <a:solidFill>
                  <a:srgbClr val="0070C0"/>
                </a:solidFill>
              </a:rPr>
              <a:t>Dispute sulla clitoridectomia e orgasmo</a:t>
            </a:r>
            <a:endParaRPr lang="it-IT" sz="2800" dirty="0">
              <a:solidFill>
                <a:srgbClr val="0070C0"/>
              </a:solidFill>
            </a:endParaRPr>
          </a:p>
        </p:txBody>
      </p:sp>
      <p:pic>
        <p:nvPicPr>
          <p:cNvPr id="4098" name="Picture 2" descr="C:\Users\Master\Desktop\4.jpg"/>
          <p:cNvPicPr>
            <a:picLocks noChangeAspect="1" noChangeArrowheads="1"/>
          </p:cNvPicPr>
          <p:nvPr/>
        </p:nvPicPr>
        <p:blipFill>
          <a:blip r:embed="rId2" cstate="print"/>
          <a:srcRect l="26293" r="23659"/>
          <a:stretch>
            <a:fillRect/>
          </a:stretch>
        </p:blipFill>
        <p:spPr bwMode="auto">
          <a:xfrm>
            <a:off x="6732240" y="2636912"/>
            <a:ext cx="2232248" cy="2735179"/>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4098"/>
                                        </p:tgtEl>
                                        <p:attrNameLst>
                                          <p:attrName>style.visibility</p:attrName>
                                        </p:attrNameLst>
                                      </p:cBhvr>
                                      <p:to>
                                        <p:strVal val="visible"/>
                                      </p:to>
                                    </p:set>
                                    <p:anim calcmode="lin" valueType="num">
                                      <p:cBhvr>
                                        <p:cTn id="14" dur="500" fill="hold"/>
                                        <p:tgtEl>
                                          <p:spTgt spid="4098"/>
                                        </p:tgtEl>
                                        <p:attrNameLst>
                                          <p:attrName>ppt_w</p:attrName>
                                        </p:attrNameLst>
                                      </p:cBhvr>
                                      <p:tavLst>
                                        <p:tav tm="0">
                                          <p:val>
                                            <p:fltVal val="0"/>
                                          </p:val>
                                        </p:tav>
                                        <p:tav tm="100000">
                                          <p:val>
                                            <p:strVal val="#ppt_w"/>
                                          </p:val>
                                        </p:tav>
                                      </p:tavLst>
                                    </p:anim>
                                    <p:anim calcmode="lin" valueType="num">
                                      <p:cBhvr>
                                        <p:cTn id="15" dur="500" fill="hold"/>
                                        <p:tgtEl>
                                          <p:spTgt spid="4098"/>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fade">
                                      <p:cBhvr>
                                        <p:cTn id="55" dur="1000"/>
                                        <p:tgtEl>
                                          <p:spTgt spid="3">
                                            <p:txEl>
                                              <p:pRg st="4" end="4"/>
                                            </p:txEl>
                                          </p:spTgt>
                                        </p:tgtEl>
                                      </p:cBhvr>
                                    </p:animEffect>
                                    <p:anim calcmode="lin" valueType="num">
                                      <p:cBhvr>
                                        <p:cTn id="5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TotalTime>
  <Words>1852</Words>
  <Application>Microsoft Office PowerPoint</Application>
  <PresentationFormat>Presentazione su schermo (4:3)</PresentationFormat>
  <Paragraphs>129</Paragraphs>
  <Slides>17</Slides>
  <Notes>0</Notes>
  <HiddenSlides>0</HiddenSlides>
  <MMClips>0</MMClips>
  <ScaleCrop>false</ScaleCrop>
  <HeadingPairs>
    <vt:vector size="4" baseType="variant">
      <vt:variant>
        <vt:lpstr>Tema</vt:lpstr>
      </vt:variant>
      <vt:variant>
        <vt:i4>1</vt:i4>
      </vt:variant>
      <vt:variant>
        <vt:lpstr>Titoli diapositive</vt:lpstr>
      </vt:variant>
      <vt:variant>
        <vt:i4>17</vt:i4>
      </vt:variant>
    </vt:vector>
  </HeadingPairs>
  <TitlesOfParts>
    <vt:vector size="18" baseType="lpstr">
      <vt:lpstr>Tema di Office</vt:lpstr>
      <vt:lpstr>Teoria e prassi della masturbazione</vt:lpstr>
      <vt:lpstr>Teoria e prassi della masturbazione</vt:lpstr>
      <vt:lpstr>Teoria e prassi della masturbazione</vt:lpstr>
      <vt:lpstr>Teoria e prassi della masturbazione</vt:lpstr>
      <vt:lpstr>Teoria e prassi della masturbazione</vt:lpstr>
      <vt:lpstr>Teoria e prassi della masturbazione</vt:lpstr>
      <vt:lpstr>Teoria e prassi della masturbazione</vt:lpstr>
      <vt:lpstr>Teoria e prassi della masturbazione</vt:lpstr>
      <vt:lpstr>Teoria e prassi della masturbazione</vt:lpstr>
      <vt:lpstr>Teoria e prassi della masturbazione</vt:lpstr>
      <vt:lpstr>Teoria e prassi della masturbazione</vt:lpstr>
      <vt:lpstr>Teoria e prassi della masturbazione</vt:lpstr>
      <vt:lpstr>Teoria e prassi della masturbazione</vt:lpstr>
      <vt:lpstr>Teoria e prassi della masturbazione</vt:lpstr>
      <vt:lpstr>Teoria e prassi della masturbazione</vt:lpstr>
      <vt:lpstr>Teoria e prassi della masturbazione</vt:lpstr>
      <vt:lpstr>Teoria e prassi della masturbazione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Educazione affettiva e pornografia</dc:title>
  <dc:creator>Master</dc:creator>
  <cp:lastModifiedBy>Master</cp:lastModifiedBy>
  <cp:revision>34</cp:revision>
  <dcterms:created xsi:type="dcterms:W3CDTF">2020-04-21T15:03:37Z</dcterms:created>
  <dcterms:modified xsi:type="dcterms:W3CDTF">2020-04-28T09:44:52Z</dcterms:modified>
</cp:coreProperties>
</file>